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sldIdLst>
    <p:sldId id="256" r:id="rId2"/>
    <p:sldId id="257" r:id="rId3"/>
    <p:sldId id="258" r:id="rId4"/>
    <p:sldId id="259" r:id="rId5"/>
    <p:sldId id="267"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Lst>
  <p:sldSz cx="12192000" cy="6858000"/>
  <p:notesSz cx="6858000" cy="12192000"/>
  <p:embeddedFontLst>
    <p:embeddedFont>
      <p:font typeface="Calibri" panose="020F0502020204030204" pitchFamily="34" charset="0"/>
      <p:regular r:id="rId21"/>
      <p:bold r:id="rId22"/>
      <p:italic r:id="rId23"/>
      <p:boldItalic r:id="rId24"/>
    </p:embeddedFont>
    <p:embeddedFont>
      <p:font typeface="Playfair Display" panose="00000500000000000000" pitchFamily="2" charset="0"/>
      <p:regular r:id="rId25"/>
      <p:bold r:id="rId26"/>
      <p:italic r:id="rId27"/>
      <p:boldItalic r:id="rId28"/>
    </p:embeddedFont>
    <p:embeddedFont>
      <p:font typeface="Roboto" panose="02000000000000000000" pitchFamily="2"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95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48.sv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sv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sv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4.sv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4.svg"/></Relationships>
</file>

<file path=ppt/slides/_rels/slide1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3.png"/><Relationship Id="rId7" Type="http://schemas.openxmlformats.org/officeDocument/2006/relationships/image" Target="../media/image73.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54.svg"/><Relationship Id="rId9" Type="http://schemas.openxmlformats.org/officeDocument/2006/relationships/image" Target="../media/image7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svg"/><Relationship Id="rId3" Type="http://schemas.openxmlformats.org/officeDocument/2006/relationships/image" Target="../media/image7.png"/><Relationship Id="rId21" Type="http://schemas.openxmlformats.org/officeDocument/2006/relationships/image" Target="../media/image25.png"/><Relationship Id="rId34" Type="http://schemas.openxmlformats.org/officeDocument/2006/relationships/image" Target="../media/image38.sv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svg"/><Relationship Id="rId2" Type="http://schemas.openxmlformats.org/officeDocument/2006/relationships/notesSlide" Target="../notesSlides/notesSlide4.xml"/><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5.svg"/><Relationship Id="rId24" Type="http://schemas.openxmlformats.org/officeDocument/2006/relationships/image" Target="../media/image28.svg"/><Relationship Id="rId32" Type="http://schemas.openxmlformats.org/officeDocument/2006/relationships/image" Target="../media/image36.svg"/><Relationship Id="rId37" Type="http://schemas.openxmlformats.org/officeDocument/2006/relationships/image" Target="../media/image41.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40.svg"/><Relationship Id="rId10" Type="http://schemas.openxmlformats.org/officeDocument/2006/relationships/image" Target="../media/image14.svg"/><Relationship Id="rId19" Type="http://schemas.openxmlformats.org/officeDocument/2006/relationships/image" Target="../media/image23.svg"/><Relationship Id="rId31" Type="http://schemas.openxmlformats.org/officeDocument/2006/relationships/image" Target="../media/image35.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6.sv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sv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8.sv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14271" cy="6856286"/>
          </a:xfrm>
          <a:prstGeom prst="rect">
            <a:avLst/>
          </a:prstGeom>
        </p:spPr>
      </p:pic>
      <p:sp>
        <p:nvSpPr>
          <p:cNvPr id="3" name="Object 2"/>
          <p:cNvSpPr/>
          <p:nvPr/>
        </p:nvSpPr>
        <p:spPr>
          <a:xfrm>
            <a:off x="1877860" y="2031889"/>
            <a:ext cx="8547503" cy="1825367"/>
          </a:xfrm>
          <a:prstGeom prst="rect">
            <a:avLst/>
          </a:prstGeom>
          <a:noFill/>
        </p:spPr>
        <p:txBody>
          <a:bodyPr wrap="square" lIns="0" tIns="0" rIns="0" bIns="0" rtlCol="0" anchor="t"/>
          <a:lstStyle/>
          <a:p>
            <a:pPr algn="ctr">
              <a:lnSpc>
                <a:spcPts val="7189"/>
              </a:lnSpc>
              <a:buNone/>
            </a:pPr>
            <a:r>
              <a:rPr lang="en-US" sz="6750" dirty="0">
                <a:solidFill>
                  <a:srgbClr val="004F98"/>
                </a:solidFill>
                <a:latin typeface="Playfair Display" pitchFamily="34" charset="0"/>
                <a:ea typeface="Playfair Display" pitchFamily="34" charset="-122"/>
                <a:cs typeface="Playfair Display" pitchFamily="34" charset="-120"/>
              </a:rPr>
              <a:t>Ecommerce Website Conversion Analysis</a:t>
            </a:r>
            <a:endParaRPr lang="en-US" dirty="0"/>
          </a:p>
        </p:txBody>
      </p:sp>
      <p:sp>
        <p:nvSpPr>
          <p:cNvPr id="4" name="Object 3"/>
          <p:cNvSpPr/>
          <p:nvPr/>
        </p:nvSpPr>
        <p:spPr>
          <a:xfrm>
            <a:off x="1877860" y="3940430"/>
            <a:ext cx="8547503" cy="341326"/>
          </a:xfrm>
          <a:prstGeom prst="rect">
            <a:avLst/>
          </a:prstGeom>
          <a:noFill/>
        </p:spPr>
        <p:txBody>
          <a:bodyPr wrap="square" lIns="0" tIns="0" rIns="0" bIns="0" rtlCol="0" anchor="t"/>
          <a:lstStyle/>
          <a:p>
            <a:pPr algn="ctr">
              <a:lnSpc>
                <a:spcPts val="2689"/>
              </a:lnSpc>
              <a:spcBef>
                <a:spcPts val="643"/>
              </a:spcBef>
              <a:buNone/>
            </a:pPr>
            <a:r>
              <a:rPr lang="en-US" sz="1721" kern="0" spc="52" dirty="0">
                <a:solidFill>
                  <a:srgbClr val="ACD433"/>
                </a:solidFill>
                <a:latin typeface="Roboto" pitchFamily="34" charset="0"/>
                <a:ea typeface="Roboto" pitchFamily="34" charset="-122"/>
                <a:cs typeface="Roboto" pitchFamily="34" charset="-120"/>
              </a:rPr>
              <a:t>18th February 2023</a:t>
            </a:r>
            <a:endParaRPr lang="en-US" dirty="0"/>
          </a:p>
        </p:txBody>
      </p:sp>
      <p:sp>
        <p:nvSpPr>
          <p:cNvPr id="5" name="Object 4"/>
          <p:cNvSpPr/>
          <p:nvPr/>
        </p:nvSpPr>
        <p:spPr>
          <a:xfrm>
            <a:off x="1877860" y="4476375"/>
            <a:ext cx="8547503" cy="341326"/>
          </a:xfrm>
          <a:prstGeom prst="rect">
            <a:avLst/>
          </a:prstGeom>
          <a:noFill/>
        </p:spPr>
        <p:txBody>
          <a:bodyPr wrap="square" lIns="0" tIns="0" rIns="0" bIns="0" rtlCol="0" anchor="t"/>
          <a:lstStyle/>
          <a:p>
            <a:pPr algn="ctr">
              <a:lnSpc>
                <a:spcPts val="2689"/>
              </a:lnSpc>
              <a:spcBef>
                <a:spcPts val="1503"/>
              </a:spcBef>
              <a:buNone/>
            </a:pPr>
            <a:r>
              <a:rPr lang="en-US" sz="1721" kern="0" spc="52" dirty="0">
                <a:solidFill>
                  <a:srgbClr val="ACD433"/>
                </a:solidFill>
                <a:latin typeface="Roboto" pitchFamily="34" charset="0"/>
                <a:ea typeface="Roboto" pitchFamily="34" charset="-122"/>
                <a:cs typeface="Roboto" pitchFamily="34" charset="-120"/>
              </a:rPr>
              <a:t>Yogita Mane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437915"/>
          </a:xfrm>
          <a:prstGeom prst="rect">
            <a:avLst/>
          </a:prstGeom>
        </p:spPr>
      </p:pic>
      <p:sp>
        <p:nvSpPr>
          <p:cNvPr id="3" name="Object 2"/>
          <p:cNvSpPr/>
          <p:nvPr/>
        </p:nvSpPr>
        <p:spPr>
          <a:xfrm>
            <a:off x="0" y="0"/>
            <a:ext cx="0" cy="274320"/>
          </a:xfrm>
          <a:prstGeom prst="rect">
            <a:avLst/>
          </a:prstGeom>
          <a:noFill/>
        </p:spPr>
      </p:sp>
      <p:sp>
        <p:nvSpPr>
          <p:cNvPr id="4" name="Object 3"/>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5" name="Object 4"/>
          <p:cNvSpPr/>
          <p:nvPr/>
        </p:nvSpPr>
        <p:spPr>
          <a:xfrm>
            <a:off x="476131" y="1016688"/>
            <a:ext cx="12188952" cy="316032"/>
          </a:xfrm>
          <a:prstGeom prst="rect">
            <a:avLst/>
          </a:prstGeom>
          <a:noFill/>
        </p:spPr>
        <p:txBody>
          <a:bodyPr wrap="square" lIns="0" tIns="0" rIns="0" bIns="0" rtlCol="0" anchor="t"/>
          <a:lstStyle/>
          <a:p>
            <a:pPr algn="l">
              <a:lnSpc>
                <a:spcPts val="2489"/>
              </a:lnSpc>
              <a:spcBef>
                <a:spcPts val="672"/>
              </a:spcBef>
              <a:buNone/>
            </a:pPr>
            <a:r>
              <a:rPr lang="en-US" sz="1594" kern="0" spc="48" dirty="0">
                <a:solidFill>
                  <a:srgbClr val="004F98"/>
                </a:solidFill>
                <a:latin typeface="Roboto" pitchFamily="34" charset="0"/>
                <a:ea typeface="Roboto" pitchFamily="34" charset="-122"/>
                <a:cs typeface="Roboto" pitchFamily="34" charset="-120"/>
              </a:rPr>
              <a:t>Visual representation of the correlation matrix</a:t>
            </a:r>
            <a:endParaRPr lang="en-US" dirty="0"/>
          </a:p>
        </p:txBody>
      </p:sp>
      <p:sp>
        <p:nvSpPr>
          <p:cNvPr id="6" name="Object 5"/>
          <p:cNvSpPr/>
          <p:nvPr/>
        </p:nvSpPr>
        <p:spPr>
          <a:xfrm>
            <a:off x="644207" y="1557990"/>
            <a:ext cx="4869390" cy="803025"/>
          </a:xfrm>
          <a:prstGeom prst="rect">
            <a:avLst/>
          </a:prstGeom>
          <a:noFill/>
        </p:spPr>
        <p:txBody>
          <a:bodyPr wrap="square" lIns="0" tIns="0" rIns="0" bIns="0" rtlCol="0" anchor="t"/>
          <a:lstStyle/>
          <a:p>
            <a:pPr algn="l">
              <a:lnSpc>
                <a:spcPts val="2109"/>
              </a:lnSpc>
              <a:buNone/>
            </a:pPr>
            <a:r>
              <a:rPr lang="en-US" sz="1350" kern="0" spc="41" dirty="0">
                <a:solidFill>
                  <a:srgbClr val="2896BB"/>
                </a:solidFill>
                <a:latin typeface="Roboto" pitchFamily="34" charset="0"/>
                <a:ea typeface="Roboto" pitchFamily="34" charset="-122"/>
                <a:cs typeface="Roboto" pitchFamily="34" charset="-120"/>
              </a:rPr>
              <a:t>Each square in the heatmap represents the correlation between two variables, with color indicating the strength and direction of the correlation. </a:t>
            </a:r>
            <a:endParaRPr lang="en-US" dirty="0"/>
          </a:p>
        </p:txBody>
      </p:sp>
      <p:sp>
        <p:nvSpPr>
          <p:cNvPr id="7" name="Object 6"/>
          <p:cNvSpPr/>
          <p:nvPr/>
        </p:nvSpPr>
        <p:spPr>
          <a:xfrm>
            <a:off x="644206" y="2500581"/>
            <a:ext cx="4869389" cy="928420"/>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There is a moderate positive correlation between total revenue and website traffic, as well as a moderate positive correlation between total revenue and the number of clicks.</a:t>
            </a:r>
            <a:endParaRPr lang="en-US" dirty="0"/>
          </a:p>
        </p:txBody>
      </p:sp>
      <p:sp>
        <p:nvSpPr>
          <p:cNvPr id="8" name="Object 7"/>
          <p:cNvSpPr/>
          <p:nvPr/>
        </p:nvSpPr>
        <p:spPr>
          <a:xfrm>
            <a:off x="644206" y="3566915"/>
            <a:ext cx="4729072" cy="682046"/>
          </a:xfrm>
          <a:prstGeom prst="rect">
            <a:avLst/>
          </a:prstGeom>
          <a:noFill/>
        </p:spPr>
        <p:txBody>
          <a:bodyPr wrap="square" lIns="0" tIns="0" rIns="0" bIns="0" rtlCol="0" anchor="t"/>
          <a:lstStyle/>
          <a:p>
            <a:pPr>
              <a:lnSpc>
                <a:spcPts val="2109"/>
              </a:lnSpc>
              <a:spcBef>
                <a:spcPts val="1078"/>
              </a:spcBef>
            </a:pPr>
            <a:r>
              <a:rPr lang="en-US" sz="1350" kern="0" spc="41" dirty="0">
                <a:solidFill>
                  <a:srgbClr val="2896BB"/>
                </a:solidFill>
                <a:latin typeface="Roboto" pitchFamily="34" charset="0"/>
                <a:ea typeface="Roboto" pitchFamily="34" charset="-122"/>
                <a:cs typeface="Roboto" pitchFamily="34" charset="-120"/>
              </a:rPr>
              <a:t>Also, a moderate positive correlation between website traffic and  the number of clicks.</a:t>
            </a:r>
            <a:endParaRPr lang="en-US" dirty="0"/>
          </a:p>
        </p:txBody>
      </p:sp>
      <p:pic>
        <p:nvPicPr>
          <p:cNvPr id="9" name="Object 8" descr="preencoded.png"/>
          <p:cNvPicPr>
            <a:picLocks noChangeAspect="1"/>
          </p:cNvPicPr>
          <p:nvPr/>
        </p:nvPicPr>
        <p:blipFill>
          <a:blip r:embed="rId5"/>
          <a:srcRect t="309" b="309"/>
          <a:stretch/>
        </p:blipFill>
        <p:spPr>
          <a:xfrm>
            <a:off x="5513596" y="1390302"/>
            <a:ext cx="6605010" cy="54286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Overview</a:t>
            </a:r>
            <a:endParaRPr lang="en-US" dirty="0"/>
          </a:p>
        </p:txBody>
      </p:sp>
      <p:sp>
        <p:nvSpPr>
          <p:cNvPr id="4" name="Object 3"/>
          <p:cNvSpPr/>
          <p:nvPr/>
        </p:nvSpPr>
        <p:spPr>
          <a:xfrm>
            <a:off x="466608" y="2167437"/>
            <a:ext cx="4982085" cy="1801248"/>
          </a:xfrm>
          <a:prstGeom prst="rect">
            <a:avLst/>
          </a:prstGeom>
          <a:noFill/>
        </p:spPr>
        <p:txBody>
          <a:bodyPr wrap="square" lIns="0" tIns="0" rIns="0" bIns="0" rtlCol="0" anchor="t"/>
          <a:lstStyle/>
          <a:p>
            <a:pPr algn="l">
              <a:lnSpc>
                <a:spcPts val="2109"/>
              </a:lnSpc>
              <a:buNone/>
            </a:pPr>
            <a:r>
              <a:rPr lang="en-US" sz="1350" kern="0" spc="41" dirty="0">
                <a:solidFill>
                  <a:srgbClr val="004F98">
                    <a:alpha val="71000"/>
                  </a:srgbClr>
                </a:solidFill>
                <a:latin typeface="Roboto" pitchFamily="34" charset="0"/>
                <a:ea typeface="Roboto" pitchFamily="34" charset="-122"/>
                <a:cs typeface="Roboto" pitchFamily="34" charset="-120"/>
              </a:rPr>
              <a:t>Bar chart shows  the orange bar (total revenue) is much higher than the blue bar (media cost), it means that the company made a higher total revenue than the cost of media for that particular week. This can be a positive sign for the company, as it indicates that the advertising strategy was effective in generating revenue.</a:t>
            </a:r>
            <a:endParaRPr lang="en-US" dirty="0"/>
          </a:p>
        </p:txBody>
      </p:sp>
      <p:pic>
        <p:nvPicPr>
          <p:cNvPr id="5" name="Object 4" descr="preencoded.png"/>
          <p:cNvPicPr>
            <a:picLocks noChangeAspect="1"/>
          </p:cNvPicPr>
          <p:nvPr/>
        </p:nvPicPr>
        <p:blipFill>
          <a:blip r:embed="rId5"/>
          <a:srcRect/>
          <a:stretch/>
        </p:blipFill>
        <p:spPr>
          <a:xfrm>
            <a:off x="5637390" y="1295076"/>
            <a:ext cx="6000488" cy="52304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4" name="Object 3"/>
          <p:cNvSpPr/>
          <p:nvPr/>
        </p:nvSpPr>
        <p:spPr>
          <a:xfrm>
            <a:off x="3494801" y="1898275"/>
            <a:ext cx="8644232" cy="240892"/>
          </a:xfrm>
          <a:prstGeom prst="rect">
            <a:avLst/>
          </a:prstGeom>
          <a:noFill/>
        </p:spPr>
        <p:txBody>
          <a:bodyPr wrap="square" lIns="0" tIns="0" rIns="0" bIns="0" rtlCol="0" anchor="t"/>
          <a:lstStyle/>
          <a:p>
            <a:pPr algn="l">
              <a:lnSpc>
                <a:spcPts val="1898"/>
              </a:lnSpc>
              <a:buNone/>
            </a:pPr>
            <a:r>
              <a:rPr lang="en-US" sz="1215" kern="0" spc="37" dirty="0">
                <a:solidFill>
                  <a:srgbClr val="2896BB"/>
                </a:solidFill>
                <a:latin typeface="Roboto" pitchFamily="34" charset="0"/>
                <a:ea typeface="Roboto" pitchFamily="34" charset="-122"/>
                <a:cs typeface="Roboto" pitchFamily="34" charset="-120"/>
              </a:rPr>
              <a:t>- Total Revenue of $11,485,888.74 generated in 33 weeks</a:t>
            </a:r>
            <a:endParaRPr lang="en-US" dirty="0"/>
          </a:p>
        </p:txBody>
      </p:sp>
      <p:sp>
        <p:nvSpPr>
          <p:cNvPr id="5" name="Object 4"/>
          <p:cNvSpPr/>
          <p:nvPr/>
        </p:nvSpPr>
        <p:spPr>
          <a:xfrm>
            <a:off x="3494801" y="2264747"/>
            <a:ext cx="7892778" cy="695269"/>
          </a:xfrm>
          <a:prstGeom prst="rect">
            <a:avLst/>
          </a:prstGeom>
          <a:noFill/>
        </p:spPr>
        <p:txBody>
          <a:bodyPr wrap="square" lIns="0" tIns="0" rIns="0" bIns="0" rtlCol="0" anchor="t"/>
          <a:lstStyle/>
          <a:p>
            <a:pPr algn="l">
              <a:lnSpc>
                <a:spcPts val="1898"/>
              </a:lnSpc>
              <a:spcBef>
                <a:spcPts val="970"/>
              </a:spcBef>
              <a:buNone/>
            </a:pPr>
            <a:r>
              <a:rPr lang="en-US" sz="1215" kern="0" spc="37" dirty="0">
                <a:solidFill>
                  <a:srgbClr val="2896BB"/>
                </a:solidFill>
                <a:latin typeface="Roboto" pitchFamily="34" charset="0"/>
                <a:ea typeface="Roboto" pitchFamily="34" charset="-122"/>
                <a:cs typeface="Roboto" pitchFamily="34" charset="-120"/>
              </a:rPr>
              <a:t>- Week with the highest conversion rate was on 30-Jan-23 with Conversion rate of 1.62%. There are few potential factors that could have contributed such as marketing promotions or discounts, Increased website optimization or Seasonal trends. </a:t>
            </a:r>
            <a:endParaRPr lang="en-US" dirty="0"/>
          </a:p>
        </p:txBody>
      </p:sp>
      <p:sp>
        <p:nvSpPr>
          <p:cNvPr id="6" name="Object 5"/>
          <p:cNvSpPr/>
          <p:nvPr/>
        </p:nvSpPr>
        <p:spPr>
          <a:xfrm>
            <a:off x="3494801" y="3113003"/>
            <a:ext cx="7892778" cy="1089149"/>
          </a:xfrm>
          <a:prstGeom prst="rect">
            <a:avLst/>
          </a:prstGeom>
          <a:noFill/>
        </p:spPr>
        <p:txBody>
          <a:bodyPr wrap="square" lIns="0" tIns="0" rIns="0" bIns="0" rtlCol="0" anchor="t"/>
          <a:lstStyle/>
          <a:p>
            <a:pPr algn="l">
              <a:lnSpc>
                <a:spcPts val="1898"/>
              </a:lnSpc>
              <a:spcBef>
                <a:spcPts val="970"/>
              </a:spcBef>
              <a:buNone/>
            </a:pPr>
            <a:r>
              <a:rPr lang="en-US" sz="1215" kern="0" spc="37" dirty="0">
                <a:solidFill>
                  <a:srgbClr val="2896BB"/>
                </a:solidFill>
                <a:latin typeface="Roboto" pitchFamily="34" charset="0"/>
                <a:ea typeface="Roboto" pitchFamily="34" charset="-122"/>
                <a:cs typeface="Roboto" pitchFamily="34" charset="-120"/>
              </a:rPr>
              <a:t>- Average cost per click (CPC) is $3.74 (Media Cost / Clicks). The number of clicks that a website receives can be influenced by the CPC, as higher CPCs can result in more ads being displayed and more clicks being generated. The number of clicks can in turn influence the revenue generated, as more clicks can lead to more website traffic and ultimately more sales.</a:t>
            </a:r>
            <a:endParaRPr lang="en-US" dirty="0"/>
          </a:p>
        </p:txBody>
      </p:sp>
      <p:sp>
        <p:nvSpPr>
          <p:cNvPr id="7" name="Object 6"/>
          <p:cNvSpPr/>
          <p:nvPr/>
        </p:nvSpPr>
        <p:spPr>
          <a:xfrm>
            <a:off x="3494801" y="4202153"/>
            <a:ext cx="7892778" cy="1529344"/>
          </a:xfrm>
          <a:prstGeom prst="rect">
            <a:avLst/>
          </a:prstGeom>
          <a:noFill/>
        </p:spPr>
        <p:txBody>
          <a:bodyPr wrap="square" lIns="0" tIns="0" rIns="0" bIns="0" rtlCol="0" anchor="t"/>
          <a:lstStyle/>
          <a:p>
            <a:pPr algn="l">
              <a:lnSpc>
                <a:spcPts val="1898"/>
              </a:lnSpc>
              <a:spcBef>
                <a:spcPts val="970"/>
              </a:spcBef>
              <a:buNone/>
            </a:pPr>
            <a:r>
              <a:rPr lang="en-US" sz="1215" kern="0" spc="37" dirty="0">
                <a:solidFill>
                  <a:srgbClr val="2896BB"/>
                </a:solidFill>
                <a:latin typeface="Roboto" pitchFamily="34" charset="0"/>
                <a:ea typeface="Roboto" pitchFamily="34" charset="-122"/>
                <a:cs typeface="Roboto" pitchFamily="34" charset="-120"/>
              </a:rPr>
              <a:t>- The week commencing 25-Jul-22 had the highest number of impressions, with a total of 3,788,966.84 impressions. This is significantly higher than the impressions in other weeks, which range from 10 to 1,934,297. It is possible that the business invested in additional advertising channels or increased their ad spend on existing channels during this time. It is also possible that there was a seasonal event or promotion that led to increased traffic and impressions during this week.</a:t>
            </a:r>
            <a:endParaRPr lang="en-US" dirty="0"/>
          </a:p>
        </p:txBody>
      </p:sp>
      <p:sp>
        <p:nvSpPr>
          <p:cNvPr id="8" name="Object 7"/>
          <p:cNvSpPr/>
          <p:nvPr/>
        </p:nvSpPr>
        <p:spPr>
          <a:xfrm>
            <a:off x="916239" y="2530642"/>
            <a:ext cx="1645779" cy="1684656"/>
          </a:xfrm>
          <a:prstGeom prst="rect">
            <a:avLst/>
          </a:prstGeom>
          <a:solidFill>
            <a:srgbClr val="FFFFFF"/>
          </a:solidFill>
        </p:spPr>
      </p:sp>
      <p:pic>
        <p:nvPicPr>
          <p:cNvPr id="9" name="Object 8" descr="preencoded.png"/>
          <p:cNvPicPr>
            <a:picLocks noChangeAspect="1"/>
          </p:cNvPicPr>
          <p:nvPr/>
        </p:nvPicPr>
        <p:blipFill>
          <a:blip r:embed="rId5"/>
          <a:srcRect l="-5946" r="-5946"/>
          <a:stretch/>
        </p:blipFill>
        <p:spPr>
          <a:xfrm flipH="1">
            <a:off x="916239" y="2530642"/>
            <a:ext cx="1645779" cy="1684656"/>
          </a:xfrm>
          <a:prstGeom prst="rect">
            <a:avLst/>
          </a:prstGeom>
        </p:spPr>
      </p:pic>
      <p:pic>
        <p:nvPicPr>
          <p:cNvPr id="10" name="Object 9" descr="https://storage.googleapis.com/firebase-beautifulslides-static-assets/images/frames/polaroid2.df58c87ae4a55ddb91e67fcc2c895fbc.png"/>
          <p:cNvPicPr>
            <a:picLocks noChangeAspect="1"/>
          </p:cNvPicPr>
          <p:nvPr/>
        </p:nvPicPr>
        <p:blipFill>
          <a:blip r:embed="rId6"/>
          <a:stretch>
            <a:fillRect/>
          </a:stretch>
        </p:blipFill>
        <p:spPr>
          <a:xfrm>
            <a:off x="657061" y="2344034"/>
            <a:ext cx="2197828" cy="2591779"/>
          </a:xfrm>
          <a:prstGeom prst="rect">
            <a:avLst/>
          </a:prstGeom>
        </p:spPr>
      </p:pic>
      <p:sp>
        <p:nvSpPr>
          <p:cNvPr id="11" name="Object 10"/>
          <p:cNvSpPr/>
          <p:nvPr/>
        </p:nvSpPr>
        <p:spPr>
          <a:xfrm>
            <a:off x="933217" y="1895001"/>
            <a:ext cx="1984990" cy="295350"/>
          </a:xfrm>
          <a:prstGeom prst="rect">
            <a:avLst/>
          </a:prstGeom>
          <a:noFill/>
        </p:spPr>
        <p:txBody>
          <a:bodyPr wrap="square" lIns="0" tIns="0" rIns="0" bIns="0" rtlCol="0" anchor="t"/>
          <a:lstStyle/>
          <a:p>
            <a:pPr algn="l">
              <a:lnSpc>
                <a:spcPts val="2327"/>
              </a:lnSpc>
              <a:buNone/>
            </a:pPr>
            <a:r>
              <a:rPr lang="en-US" sz="1725" b="1" kern="0" spc="173" dirty="0">
                <a:solidFill>
                  <a:srgbClr val="2896BB"/>
                </a:solidFill>
                <a:latin typeface="Roboto" pitchFamily="34" charset="0"/>
                <a:ea typeface="Roboto" pitchFamily="34" charset="-122"/>
                <a:cs typeface="Roboto" pitchFamily="34" charset="-120"/>
              </a:rPr>
              <a:t>KEY FINDINGS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Modeling Comparison</a:t>
            </a:r>
            <a:endParaRPr lang="en-US" dirty="0"/>
          </a:p>
        </p:txBody>
      </p:sp>
      <p:pic>
        <p:nvPicPr>
          <p:cNvPr id="4" name="Object 3" descr="preencoded.png"/>
          <p:cNvPicPr>
            <a:picLocks noChangeAspect="1"/>
          </p:cNvPicPr>
          <p:nvPr/>
        </p:nvPicPr>
        <p:blipFill>
          <a:blip r:embed="rId5"/>
          <a:srcRect/>
          <a:stretch/>
        </p:blipFill>
        <p:spPr>
          <a:xfrm>
            <a:off x="1142714" y="1409348"/>
            <a:ext cx="9650785" cy="3566142"/>
          </a:xfrm>
          <a:prstGeom prst="rect">
            <a:avLst/>
          </a:prstGeom>
        </p:spPr>
      </p:pic>
      <p:sp>
        <p:nvSpPr>
          <p:cNvPr id="5" name="Object 4"/>
          <p:cNvSpPr/>
          <p:nvPr/>
        </p:nvSpPr>
        <p:spPr>
          <a:xfrm>
            <a:off x="780855" y="5313770"/>
            <a:ext cx="10493603" cy="1121664"/>
          </a:xfrm>
          <a:prstGeom prst="rect">
            <a:avLst/>
          </a:prstGeom>
          <a:noFill/>
        </p:spPr>
        <p:txBody>
          <a:bodyPr wrap="square" lIns="0" tIns="0" rIns="0" bIns="0" rtlCol="0" anchor="t"/>
          <a:lstStyle/>
          <a:p>
            <a:pPr algn="l">
              <a:lnSpc>
                <a:spcPts val="1991"/>
              </a:lnSpc>
              <a:buNone/>
            </a:pPr>
            <a:r>
              <a:rPr lang="en-US" sz="1275" kern="0" spc="38" dirty="0">
                <a:solidFill>
                  <a:srgbClr val="2896BB"/>
                </a:solidFill>
                <a:latin typeface="Roboto" pitchFamily="34" charset="0"/>
                <a:ea typeface="Roboto" pitchFamily="34" charset="-122"/>
                <a:cs typeface="Roboto" pitchFamily="34" charset="-120"/>
              </a:rPr>
              <a:t>In the scatter plot for the Linear Regression model, the points are clustered closely around the red line which represents the ideal scenario where the predicted values match the actual values perfectly. This indicates that the Linear Regression model is able to predict the revenue values with good accuracy.In contrast, the scatter plots for the Decision Tree and Random Forest models are more scattered, indicating that these models may not be as accurate in their predictions as the Linear Regression model.</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Evaluation Metrics</a:t>
            </a:r>
            <a:endParaRPr lang="en-US" dirty="0"/>
          </a:p>
        </p:txBody>
      </p:sp>
      <p:sp>
        <p:nvSpPr>
          <p:cNvPr id="4" name="Object 3"/>
          <p:cNvSpPr/>
          <p:nvPr/>
        </p:nvSpPr>
        <p:spPr>
          <a:xfrm>
            <a:off x="571357" y="1304599"/>
            <a:ext cx="11268709" cy="1125603"/>
          </a:xfrm>
          <a:prstGeom prst="rect">
            <a:avLst/>
          </a:prstGeom>
          <a:noFill/>
        </p:spPr>
        <p:txBody>
          <a:bodyPr wrap="square" lIns="0" tIns="0" rIns="0" bIns="0" rtlCol="0" anchor="t"/>
          <a:lstStyle/>
          <a:p>
            <a:pPr algn="l">
              <a:lnSpc>
                <a:spcPts val="1991"/>
              </a:lnSpc>
              <a:buNone/>
            </a:pPr>
            <a:r>
              <a:rPr lang="en-US" sz="1275" kern="0" spc="38" dirty="0">
                <a:solidFill>
                  <a:srgbClr val="2896BB"/>
                </a:solidFill>
                <a:latin typeface="Roboto" pitchFamily="34" charset="0"/>
                <a:ea typeface="Roboto" pitchFamily="34" charset="-122"/>
                <a:cs typeface="Roboto" pitchFamily="34" charset="-120"/>
              </a:rPr>
              <a:t>In reference to the evaluation metrics, Linear Regression appears to have the best performance, with the lowest values for Mean Absolute Error (MAE), Mean Squared Error (MSE), and Root Mean Squared Error (RMSE). We can, therefore, use these models to predict revenue with a certain degree of accuracy, allowing for better financial planning and decision-making. Decision Tree Regression also performs well, but not as well as Linear Regression. Random Forest Regression has the highest values for all three metrics, indicating poorer performance.</a:t>
            </a:r>
            <a:endParaRPr lang="en-US" dirty="0"/>
          </a:p>
        </p:txBody>
      </p:sp>
      <p:sp>
        <p:nvSpPr>
          <p:cNvPr id="5" name="Object 4"/>
          <p:cNvSpPr/>
          <p:nvPr/>
        </p:nvSpPr>
        <p:spPr>
          <a:xfrm>
            <a:off x="571357" y="2577950"/>
            <a:ext cx="10957624" cy="659739"/>
          </a:xfrm>
          <a:prstGeom prst="rect">
            <a:avLst/>
          </a:prstGeom>
          <a:noFill/>
        </p:spPr>
        <p:txBody>
          <a:bodyPr wrap="square" lIns="0" tIns="0" rIns="0" bIns="0" rtlCol="0" anchor="t"/>
          <a:lstStyle/>
          <a:p>
            <a:pPr algn="l">
              <a:lnSpc>
                <a:spcPts val="1991"/>
              </a:lnSpc>
              <a:spcBef>
                <a:spcPts val="1140"/>
              </a:spcBef>
              <a:buNone/>
            </a:pPr>
            <a:r>
              <a:rPr lang="en-US" sz="1275" kern="0" spc="38" dirty="0">
                <a:solidFill>
                  <a:srgbClr val="2896BB"/>
                </a:solidFill>
                <a:latin typeface="Roboto" pitchFamily="34" charset="0"/>
                <a:ea typeface="Roboto" pitchFamily="34" charset="-122"/>
                <a:cs typeface="Roboto" pitchFamily="34" charset="-120"/>
              </a:rPr>
              <a:t>Overall, the evaluation metrics give the business an idea of which models are the most effective and can be used to guide decision-making and resource allocation.</a:t>
            </a:r>
            <a:endParaRPr lang="en-US" dirty="0"/>
          </a:p>
        </p:txBody>
      </p:sp>
      <p:pic>
        <p:nvPicPr>
          <p:cNvPr id="6" name="Object 5" descr="preencoded.png"/>
          <p:cNvPicPr>
            <a:picLocks noChangeAspect="1"/>
          </p:cNvPicPr>
          <p:nvPr/>
        </p:nvPicPr>
        <p:blipFill>
          <a:blip r:embed="rId5"/>
          <a:srcRect/>
          <a:stretch/>
        </p:blipFill>
        <p:spPr>
          <a:xfrm>
            <a:off x="380905" y="3237690"/>
            <a:ext cx="3892784" cy="2440253"/>
          </a:xfrm>
          <a:prstGeom prst="rect">
            <a:avLst/>
          </a:prstGeom>
        </p:spPr>
      </p:pic>
      <p:pic>
        <p:nvPicPr>
          <p:cNvPr id="7" name="Object 6" descr="preencoded.png"/>
          <p:cNvPicPr>
            <a:picLocks noChangeAspect="1"/>
          </p:cNvPicPr>
          <p:nvPr/>
        </p:nvPicPr>
        <p:blipFill>
          <a:blip r:embed="rId6"/>
          <a:srcRect/>
          <a:stretch/>
        </p:blipFill>
        <p:spPr>
          <a:xfrm>
            <a:off x="4347431" y="3237690"/>
            <a:ext cx="3494090" cy="2417177"/>
          </a:xfrm>
          <a:prstGeom prst="rect">
            <a:avLst/>
          </a:prstGeom>
        </p:spPr>
      </p:pic>
      <p:pic>
        <p:nvPicPr>
          <p:cNvPr id="8" name="Object 7" descr="preencoded.png"/>
          <p:cNvPicPr>
            <a:picLocks noChangeAspect="1"/>
          </p:cNvPicPr>
          <p:nvPr/>
        </p:nvPicPr>
        <p:blipFill>
          <a:blip r:embed="rId7"/>
          <a:srcRect/>
          <a:stretch/>
        </p:blipFill>
        <p:spPr>
          <a:xfrm>
            <a:off x="7922819" y="3228168"/>
            <a:ext cx="3773808" cy="24287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437915"/>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Summary</a:t>
            </a:r>
            <a:endParaRPr lang="en-US" dirty="0"/>
          </a:p>
        </p:txBody>
      </p:sp>
      <p:sp>
        <p:nvSpPr>
          <p:cNvPr id="4" name="Object 3"/>
          <p:cNvSpPr/>
          <p:nvPr/>
        </p:nvSpPr>
        <p:spPr>
          <a:xfrm>
            <a:off x="476131" y="1016688"/>
            <a:ext cx="12188952" cy="316032"/>
          </a:xfrm>
          <a:prstGeom prst="rect">
            <a:avLst/>
          </a:prstGeom>
          <a:noFill/>
        </p:spPr>
        <p:txBody>
          <a:bodyPr wrap="square" lIns="0" tIns="0" rIns="0" bIns="0" rtlCol="0" anchor="t"/>
          <a:lstStyle/>
          <a:p>
            <a:pPr algn="l">
              <a:lnSpc>
                <a:spcPts val="2489"/>
              </a:lnSpc>
              <a:spcBef>
                <a:spcPts val="672"/>
              </a:spcBef>
              <a:buNone/>
            </a:pPr>
            <a:r>
              <a:rPr lang="en-US" sz="1594" b="1" kern="0" spc="48" dirty="0">
                <a:solidFill>
                  <a:srgbClr val="2896BB"/>
                </a:solidFill>
                <a:latin typeface="Roboto" pitchFamily="34" charset="0"/>
                <a:ea typeface="Roboto" pitchFamily="34" charset="-122"/>
                <a:cs typeface="Roboto" pitchFamily="34" charset="-120"/>
              </a:rPr>
              <a:t>Predicted number of impressions, clicks, and media cost for $10 million revenue</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0575" y="3280206"/>
            <a:ext cx="1076056" cy="666583"/>
          </a:xfrm>
          <a:prstGeom prst="rect">
            <a:avLst/>
          </a:prstGeom>
        </p:spPr>
      </p:pic>
      <p:sp>
        <p:nvSpPr>
          <p:cNvPr id="6" name="Object 5"/>
          <p:cNvSpPr/>
          <p:nvPr/>
        </p:nvSpPr>
        <p:spPr>
          <a:xfrm>
            <a:off x="943692" y="4429119"/>
            <a:ext cx="2493022" cy="215747"/>
          </a:xfrm>
          <a:prstGeom prst="rect">
            <a:avLst/>
          </a:prstGeom>
          <a:noFill/>
        </p:spPr>
        <p:txBody>
          <a:bodyPr wrap="square" lIns="0" tIns="0" rIns="0" bIns="0" rtlCol="0" anchor="t"/>
          <a:lstStyle/>
          <a:p>
            <a:pPr algn="ctr">
              <a:lnSpc>
                <a:spcPts val="1700"/>
              </a:lnSpc>
              <a:buNone/>
            </a:pPr>
            <a:r>
              <a:rPr lang="en-US" sz="1260" b="1" kern="0" spc="126" dirty="0">
                <a:solidFill>
                  <a:srgbClr val="2896BB"/>
                </a:solidFill>
                <a:latin typeface="Roboto" pitchFamily="34" charset="0"/>
                <a:ea typeface="Roboto" pitchFamily="34" charset="-122"/>
                <a:cs typeface="Roboto" pitchFamily="34" charset="-120"/>
              </a:rPr>
              <a:t>PREDICTED IMPRESSIONS</a:t>
            </a:r>
            <a:endParaRPr lang="en-US" dirty="0"/>
          </a:p>
        </p:txBody>
      </p:sp>
      <p:sp>
        <p:nvSpPr>
          <p:cNvPr id="7" name="Object 6"/>
          <p:cNvSpPr/>
          <p:nvPr/>
        </p:nvSpPr>
        <p:spPr>
          <a:xfrm>
            <a:off x="943692" y="4715244"/>
            <a:ext cx="2493022" cy="252796"/>
          </a:xfrm>
          <a:prstGeom prst="rect">
            <a:avLst/>
          </a:prstGeom>
          <a:noFill/>
        </p:spPr>
        <p:txBody>
          <a:bodyPr wrap="square" lIns="0" tIns="0" rIns="0" bIns="0" rtlCol="0" anchor="t"/>
          <a:lstStyle/>
          <a:p>
            <a:pPr algn="ctr">
              <a:lnSpc>
                <a:spcPts val="1991"/>
              </a:lnSpc>
              <a:spcBef>
                <a:spcPts val="543"/>
              </a:spcBef>
              <a:buNone/>
            </a:pPr>
            <a:r>
              <a:rPr lang="en-US" sz="1275" b="1" kern="0" spc="38" dirty="0">
                <a:solidFill>
                  <a:srgbClr val="2896BB"/>
                </a:solidFill>
                <a:latin typeface="Roboto" pitchFamily="34" charset="0"/>
                <a:ea typeface="Roboto" pitchFamily="34" charset="-122"/>
                <a:cs typeface="Roboto" pitchFamily="34" charset="-120"/>
              </a:rPr>
              <a:t>251,804</a:t>
            </a:r>
            <a:endParaRPr lang="en-US"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4623" y="3118518"/>
            <a:ext cx="971307" cy="1018920"/>
          </a:xfrm>
          <a:prstGeom prst="rect">
            <a:avLst/>
          </a:prstGeom>
        </p:spPr>
      </p:pic>
      <p:sp>
        <p:nvSpPr>
          <p:cNvPr id="9" name="Object 8"/>
          <p:cNvSpPr/>
          <p:nvPr/>
        </p:nvSpPr>
        <p:spPr>
          <a:xfrm>
            <a:off x="5167449" y="4429119"/>
            <a:ext cx="1854054" cy="215747"/>
          </a:xfrm>
          <a:prstGeom prst="rect">
            <a:avLst/>
          </a:prstGeom>
          <a:noFill/>
        </p:spPr>
        <p:txBody>
          <a:bodyPr wrap="square" lIns="0" tIns="0" rIns="0" bIns="0" rtlCol="0" anchor="t"/>
          <a:lstStyle/>
          <a:p>
            <a:pPr algn="ctr">
              <a:lnSpc>
                <a:spcPts val="1700"/>
              </a:lnSpc>
              <a:buNone/>
            </a:pPr>
            <a:r>
              <a:rPr lang="en-US" sz="1260" b="1" kern="0" spc="126" dirty="0">
                <a:solidFill>
                  <a:srgbClr val="2896BB"/>
                </a:solidFill>
                <a:latin typeface="Roboto" pitchFamily="34" charset="0"/>
                <a:ea typeface="Roboto" pitchFamily="34" charset="-122"/>
                <a:cs typeface="Roboto" pitchFamily="34" charset="-120"/>
              </a:rPr>
              <a:t>PREDICTED CLICKS</a:t>
            </a:r>
            <a:endParaRPr lang="en-US" dirty="0"/>
          </a:p>
        </p:txBody>
      </p:sp>
      <p:sp>
        <p:nvSpPr>
          <p:cNvPr id="10" name="Object 9"/>
          <p:cNvSpPr/>
          <p:nvPr/>
        </p:nvSpPr>
        <p:spPr>
          <a:xfrm>
            <a:off x="5167449" y="4715244"/>
            <a:ext cx="1854054" cy="252796"/>
          </a:xfrm>
          <a:prstGeom prst="rect">
            <a:avLst/>
          </a:prstGeom>
          <a:noFill/>
        </p:spPr>
        <p:txBody>
          <a:bodyPr wrap="square" lIns="0" tIns="0" rIns="0" bIns="0" rtlCol="0" anchor="t"/>
          <a:lstStyle/>
          <a:p>
            <a:pPr algn="ctr">
              <a:lnSpc>
                <a:spcPts val="1991"/>
              </a:lnSpc>
              <a:spcBef>
                <a:spcPts val="543"/>
              </a:spcBef>
              <a:buNone/>
            </a:pPr>
            <a:r>
              <a:rPr lang="en-US" sz="1275" b="1" kern="0" spc="38" dirty="0">
                <a:solidFill>
                  <a:srgbClr val="2896BB"/>
                </a:solidFill>
                <a:latin typeface="Roboto" pitchFamily="34" charset="0"/>
                <a:ea typeface="Roboto" pitchFamily="34" charset="-122"/>
                <a:cs typeface="Roboto" pitchFamily="34" charset="-120"/>
              </a:rPr>
              <a:t>256,576</a:t>
            </a:r>
            <a:endParaRPr lang="en-US" dirty="0"/>
          </a:p>
        </p:txBody>
      </p:sp>
      <p:pic>
        <p:nvPicPr>
          <p:cNvPr id="11" name="Object 10"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52357" y="3218942"/>
            <a:ext cx="895126" cy="799900"/>
          </a:xfrm>
          <a:prstGeom prst="rect">
            <a:avLst/>
          </a:prstGeom>
        </p:spPr>
      </p:pic>
      <p:sp>
        <p:nvSpPr>
          <p:cNvPr id="12" name="Object 11"/>
          <p:cNvSpPr/>
          <p:nvPr/>
        </p:nvSpPr>
        <p:spPr>
          <a:xfrm>
            <a:off x="8820326" y="4429119"/>
            <a:ext cx="2356848" cy="215747"/>
          </a:xfrm>
          <a:prstGeom prst="rect">
            <a:avLst/>
          </a:prstGeom>
          <a:noFill/>
        </p:spPr>
        <p:txBody>
          <a:bodyPr wrap="square" lIns="0" tIns="0" rIns="0" bIns="0" rtlCol="0" anchor="t"/>
          <a:lstStyle/>
          <a:p>
            <a:pPr algn="ctr">
              <a:lnSpc>
                <a:spcPts val="1700"/>
              </a:lnSpc>
              <a:buNone/>
            </a:pPr>
            <a:r>
              <a:rPr lang="en-US" sz="1260" b="1" kern="0" spc="126" dirty="0">
                <a:solidFill>
                  <a:srgbClr val="2896BB"/>
                </a:solidFill>
                <a:latin typeface="Roboto" pitchFamily="34" charset="0"/>
                <a:ea typeface="Roboto" pitchFamily="34" charset="-122"/>
                <a:cs typeface="Roboto" pitchFamily="34" charset="-120"/>
              </a:rPr>
              <a:t>PREDICTED MEDIA COST</a:t>
            </a:r>
            <a:endParaRPr lang="en-US" dirty="0"/>
          </a:p>
        </p:txBody>
      </p:sp>
      <p:sp>
        <p:nvSpPr>
          <p:cNvPr id="13" name="Object 12"/>
          <p:cNvSpPr/>
          <p:nvPr/>
        </p:nvSpPr>
        <p:spPr>
          <a:xfrm>
            <a:off x="8820326" y="4715244"/>
            <a:ext cx="2356848" cy="252796"/>
          </a:xfrm>
          <a:prstGeom prst="rect">
            <a:avLst/>
          </a:prstGeom>
          <a:noFill/>
        </p:spPr>
        <p:txBody>
          <a:bodyPr wrap="square" lIns="0" tIns="0" rIns="0" bIns="0" rtlCol="0" anchor="t"/>
          <a:lstStyle/>
          <a:p>
            <a:pPr algn="ctr">
              <a:lnSpc>
                <a:spcPts val="1991"/>
              </a:lnSpc>
              <a:spcBef>
                <a:spcPts val="543"/>
              </a:spcBef>
              <a:buNone/>
            </a:pPr>
            <a:r>
              <a:rPr lang="en-US" sz="1275" b="1" kern="0" spc="38" dirty="0">
                <a:solidFill>
                  <a:srgbClr val="2896BB"/>
                </a:solidFill>
                <a:latin typeface="Roboto" pitchFamily="34" charset="0"/>
                <a:ea typeface="Roboto" pitchFamily="34" charset="-122"/>
                <a:cs typeface="Roboto" pitchFamily="34" charset="-120"/>
              </a:rPr>
              <a:t>$236,842</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123310" y="422566"/>
            <a:ext cx="8348316"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Insights and Recommendations</a:t>
            </a:r>
            <a:endParaRPr lang="en-US" dirty="0"/>
          </a:p>
        </p:txBody>
      </p:sp>
      <p:pic>
        <p:nvPicPr>
          <p:cNvPr id="3" name="Object 2" descr="preencoded.png"/>
          <p:cNvPicPr>
            <a:picLocks noChangeAspect="1"/>
          </p:cNvPicPr>
          <p:nvPr/>
        </p:nvPicPr>
        <p:blipFill>
          <a:blip r:embed="rId3"/>
          <a:srcRect l="10055" r="10055"/>
          <a:stretch/>
        </p:blipFill>
        <p:spPr>
          <a:xfrm>
            <a:off x="0" y="0"/>
            <a:ext cx="3656702" cy="6865808"/>
          </a:xfrm>
          <a:prstGeom prst="rect">
            <a:avLst/>
          </a:prstGeom>
        </p:spPr>
      </p:pic>
      <p:sp>
        <p:nvSpPr>
          <p:cNvPr id="4" name="Object 3"/>
          <p:cNvSpPr/>
          <p:nvPr/>
        </p:nvSpPr>
        <p:spPr>
          <a:xfrm>
            <a:off x="4123310" y="1580755"/>
            <a:ext cx="3699529" cy="2304474"/>
          </a:xfrm>
          <a:prstGeom prst="rect">
            <a:avLst/>
          </a:prstGeom>
          <a:solidFill>
            <a:srgbClr val="9AD2CB">
              <a:alpha val="30000"/>
            </a:srgbClr>
          </a:solidFill>
        </p:spPr>
      </p:sp>
      <p:sp>
        <p:nvSpPr>
          <p:cNvPr id="5" name="Object 4"/>
          <p:cNvSpPr/>
          <p:nvPr/>
        </p:nvSpPr>
        <p:spPr>
          <a:xfrm>
            <a:off x="4408988" y="1835484"/>
            <a:ext cx="3057133" cy="475833"/>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MEDIA COST AND WEBSITE TRAFFIC ARE THE TWO MOST IMPORTANT FACTORS IN DETERMINING THE NUMBER OF IMPRESSIONS AND CLICKS.</a:t>
            </a:r>
            <a:endParaRPr lang="en-US" dirty="0"/>
          </a:p>
        </p:txBody>
      </p:sp>
      <p:sp>
        <p:nvSpPr>
          <p:cNvPr id="6" name="Object 5"/>
          <p:cNvSpPr/>
          <p:nvPr/>
        </p:nvSpPr>
        <p:spPr>
          <a:xfrm>
            <a:off x="4408989" y="2311318"/>
            <a:ext cx="3057132" cy="760356"/>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THEREFORE, THE COMPANY SHOULD FOCUS ON INCREASING ITS MEDIA SPEND AND DRIVING MORE TRAFFIC TO ITS WEBSITE IN ORDER TO INCREASE ITS IMPRESSIONS AND CLICKS.</a:t>
            </a:r>
            <a:endParaRPr lang="en-US" dirty="0"/>
          </a:p>
        </p:txBody>
      </p:sp>
      <p:sp>
        <p:nvSpPr>
          <p:cNvPr id="7" name="Object 6"/>
          <p:cNvSpPr/>
          <p:nvPr/>
        </p:nvSpPr>
        <p:spPr>
          <a:xfrm>
            <a:off x="8013292" y="1580755"/>
            <a:ext cx="3699529" cy="2304474"/>
          </a:xfrm>
          <a:prstGeom prst="rect">
            <a:avLst/>
          </a:prstGeom>
          <a:solidFill>
            <a:srgbClr val="9AD2CB">
              <a:alpha val="30000"/>
            </a:srgbClr>
          </a:solidFill>
        </p:spPr>
      </p:sp>
      <p:sp>
        <p:nvSpPr>
          <p:cNvPr id="8" name="Object 7"/>
          <p:cNvSpPr/>
          <p:nvPr/>
        </p:nvSpPr>
        <p:spPr>
          <a:xfrm>
            <a:off x="8298971" y="1835485"/>
            <a:ext cx="3162102" cy="338350"/>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THE CONVERSION RATE IS RELATIVELY LOW ACROSS ALL WEEKS, RANGING FROM 0.26% TO 1.62%.</a:t>
            </a:r>
            <a:endParaRPr lang="en-US" dirty="0"/>
          </a:p>
        </p:txBody>
      </p:sp>
      <p:sp>
        <p:nvSpPr>
          <p:cNvPr id="9" name="Object 8"/>
          <p:cNvSpPr/>
          <p:nvPr/>
        </p:nvSpPr>
        <p:spPr>
          <a:xfrm>
            <a:off x="8298971" y="2173835"/>
            <a:ext cx="3162102" cy="583558"/>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THE COMPANY SHOULD INVESTIGATE WAYS TO IMPROVE ITS WEBSITE CONVERSION RATE, SUCH AS IMPROVING THE USER EXPERIENCE OR OFFERING PROMOTIONS.</a:t>
            </a:r>
            <a:endParaRPr lang="en-US" dirty="0"/>
          </a:p>
        </p:txBody>
      </p:sp>
      <p:sp>
        <p:nvSpPr>
          <p:cNvPr id="10" name="Object 9"/>
          <p:cNvSpPr/>
          <p:nvPr/>
        </p:nvSpPr>
        <p:spPr>
          <a:xfrm>
            <a:off x="4123310" y="4075681"/>
            <a:ext cx="2402869" cy="2304474"/>
          </a:xfrm>
          <a:prstGeom prst="rect">
            <a:avLst/>
          </a:prstGeom>
          <a:solidFill>
            <a:srgbClr val="9AD2CB">
              <a:alpha val="30000"/>
            </a:srgbClr>
          </a:solidFill>
        </p:spPr>
      </p:sp>
      <p:sp>
        <p:nvSpPr>
          <p:cNvPr id="11" name="Object 10"/>
          <p:cNvSpPr/>
          <p:nvPr/>
        </p:nvSpPr>
        <p:spPr>
          <a:xfrm>
            <a:off x="4408988" y="4330411"/>
            <a:ext cx="1903035" cy="1892836"/>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THE WEBSITE TRAFFIC AND WEBSITE CONVERSION VARIABLES HAVE A SIGNIFICANT POSITIVE EFFECT ON TOTAL REVENUE, WHILE THE CONVERSION RATE VARIABLE HAS A SIGNIFICANT NEGATIVE EFFECT. THIS SUGGESTS THAT THE COMPANY SHOULD FOCUS ON INCREASING TRAFFIC AND CONVERSION, RATHER THAN JUST INCREASING THE CONVERSION RATE.</a:t>
            </a:r>
            <a:endParaRPr lang="en-US" dirty="0"/>
          </a:p>
        </p:txBody>
      </p:sp>
      <p:sp>
        <p:nvSpPr>
          <p:cNvPr id="12" name="Object 11"/>
          <p:cNvSpPr/>
          <p:nvPr/>
        </p:nvSpPr>
        <p:spPr>
          <a:xfrm>
            <a:off x="6716631" y="4066455"/>
            <a:ext cx="2402869" cy="2304474"/>
          </a:xfrm>
          <a:prstGeom prst="rect">
            <a:avLst/>
          </a:prstGeom>
          <a:solidFill>
            <a:srgbClr val="9AD2CB">
              <a:alpha val="30000"/>
            </a:srgbClr>
          </a:solidFill>
        </p:spPr>
      </p:sp>
      <p:sp>
        <p:nvSpPr>
          <p:cNvPr id="13" name="Object 12"/>
          <p:cNvSpPr/>
          <p:nvPr/>
        </p:nvSpPr>
        <p:spPr>
          <a:xfrm>
            <a:off x="7002311" y="4330410"/>
            <a:ext cx="1919748" cy="824897"/>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LINEAR REGRESSION IS THE BEST-PERFORMING MODEL, FOLLOWED BY DECISION TREE REGRESSION. THE RANDOM FOREST MODEL DID NOT PERFORM AS WELL,</a:t>
            </a:r>
            <a:endParaRPr lang="en-US" dirty="0"/>
          </a:p>
        </p:txBody>
      </p:sp>
      <p:sp>
        <p:nvSpPr>
          <p:cNvPr id="14" name="Object 13"/>
          <p:cNvSpPr/>
          <p:nvPr/>
        </p:nvSpPr>
        <p:spPr>
          <a:xfrm>
            <a:off x="6989970" y="5230615"/>
            <a:ext cx="1919748" cy="687414"/>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SO THE COMPANY SHOULD USE THE LINEAR OR DECISION TREE REGRESSION MODELS FOR FUTURE PREDICTIONS.</a:t>
            </a:r>
            <a:endParaRPr lang="en-US" dirty="0"/>
          </a:p>
        </p:txBody>
      </p:sp>
      <p:sp>
        <p:nvSpPr>
          <p:cNvPr id="15" name="Object 14"/>
          <p:cNvSpPr/>
          <p:nvPr/>
        </p:nvSpPr>
        <p:spPr>
          <a:xfrm>
            <a:off x="9309952" y="4075681"/>
            <a:ext cx="2402869" cy="2304474"/>
          </a:xfrm>
          <a:prstGeom prst="rect">
            <a:avLst/>
          </a:prstGeom>
          <a:solidFill>
            <a:srgbClr val="9AD2CB">
              <a:alpha val="30000"/>
            </a:srgbClr>
          </a:solidFill>
        </p:spPr>
      </p:sp>
      <p:sp>
        <p:nvSpPr>
          <p:cNvPr id="16" name="Object 15"/>
          <p:cNvSpPr/>
          <p:nvPr/>
        </p:nvSpPr>
        <p:spPr>
          <a:xfrm>
            <a:off x="9595631" y="4330411"/>
            <a:ext cx="1971973" cy="824897"/>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FINALLY, THE COMPANY SHOULD CONTINUE TO MONITOR AND ANALYZE ITS DATA IN ORDER TO IDENTIFY TRENDS AND OPPORTUNITIES FOR IMPROVEMENT.</a:t>
            </a:r>
            <a:endParaRPr lang="en-US" dirty="0"/>
          </a:p>
        </p:txBody>
      </p:sp>
      <p:sp>
        <p:nvSpPr>
          <p:cNvPr id="17" name="Object 16"/>
          <p:cNvSpPr/>
          <p:nvPr/>
        </p:nvSpPr>
        <p:spPr>
          <a:xfrm>
            <a:off x="9595632" y="5218692"/>
            <a:ext cx="1865442" cy="824897"/>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BY USING DATA-DRIVEN INSIGHTS, THE COMPANY CAN MAKE INFORMED DECISIONS THAT LEAD TO BETTER PERFORMANCE AND INCREASED REVENUE.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0" y="0"/>
            <a:ext cx="0" cy="274320"/>
          </a:xfrm>
          <a:prstGeom prst="rect">
            <a:avLst/>
          </a:prstGeom>
          <a:noFill/>
        </p:spPr>
      </p:sp>
      <p:sp>
        <p:nvSpPr>
          <p:cNvPr id="4" name="Object 3"/>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Action Plan</a:t>
            </a:r>
            <a:endParaRPr lang="en-US" dirty="0"/>
          </a:p>
        </p:txBody>
      </p:sp>
      <p:pic>
        <p:nvPicPr>
          <p:cNvPr id="5" name="Object 4" descr="preencoded.png"/>
          <p:cNvPicPr>
            <a:picLocks noChangeAspect="1"/>
          </p:cNvPicPr>
          <p:nvPr/>
        </p:nvPicPr>
        <p:blipFill>
          <a:blip r:embed="rId5"/>
          <a:srcRect l="9643" r="54395"/>
          <a:stretch/>
        </p:blipFill>
        <p:spPr>
          <a:xfrm>
            <a:off x="9128455" y="1580755"/>
            <a:ext cx="2593889" cy="4808922"/>
          </a:xfrm>
          <a:prstGeom prst="rect">
            <a:avLst/>
          </a:prstGeom>
        </p:spPr>
      </p:pic>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128" y="1961659"/>
            <a:ext cx="6742014" cy="799900"/>
          </a:xfrm>
          <a:prstGeom prst="rect">
            <a:avLst/>
          </a:prstGeom>
        </p:spPr>
      </p:pic>
      <p:sp>
        <p:nvSpPr>
          <p:cNvPr id="7" name="Object 6"/>
          <p:cNvSpPr/>
          <p:nvPr/>
        </p:nvSpPr>
        <p:spPr>
          <a:xfrm>
            <a:off x="666583" y="2069682"/>
            <a:ext cx="6725201" cy="575523"/>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INCREASE INVESTMENT IN DIGITAL MEDIA: </a:t>
            </a:r>
            <a:r>
              <a:rPr lang="en-US" sz="840" kern="0" spc="84" dirty="0">
                <a:solidFill>
                  <a:srgbClr val="181818">
                    <a:alpha val="80000"/>
                  </a:srgbClr>
                </a:solidFill>
                <a:latin typeface="Roboto" pitchFamily="34" charset="0"/>
                <a:ea typeface="Roboto" pitchFamily="34" charset="-122"/>
                <a:cs typeface="Roboto" pitchFamily="34" charset="-120"/>
              </a:rPr>
              <a:t>THE ANALYSIS SHOWED THAT MEDIA SPEND IS A SIGNIFICANT PREDICTOR OF WEBSITE TRAFFIC, CONVERSIONS, AND REVENUE. THEREFORE, THE COMPANY MAY WANT TO CONSIDER INCREASING THEIR INVESTMENT IN DIGITAL MEDIA TO IMPROVE THEIR ONLINE VISIBILITY AND ATTRACT MORE POTENTIAL CUSTOMERS.</a:t>
            </a:r>
            <a:endParaRPr lang="en-US" dirty="0"/>
          </a:p>
        </p:txBody>
      </p:sp>
      <p:pic>
        <p:nvPicPr>
          <p:cNvPr id="8" name="Object 7"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128" y="3042477"/>
            <a:ext cx="8275156" cy="799900"/>
          </a:xfrm>
          <a:prstGeom prst="rect">
            <a:avLst/>
          </a:prstGeom>
        </p:spPr>
      </p:pic>
      <p:sp>
        <p:nvSpPr>
          <p:cNvPr id="9" name="Object 8"/>
          <p:cNvSpPr/>
          <p:nvPr/>
        </p:nvSpPr>
        <p:spPr>
          <a:xfrm>
            <a:off x="666583" y="3150499"/>
            <a:ext cx="8260425" cy="575523"/>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OPTIMIZE THE WEBSITE: </a:t>
            </a:r>
            <a:r>
              <a:rPr lang="en-US" sz="840" kern="0" spc="84" dirty="0">
                <a:solidFill>
                  <a:srgbClr val="181818">
                    <a:alpha val="80000"/>
                  </a:srgbClr>
                </a:solidFill>
                <a:latin typeface="Roboto" pitchFamily="34" charset="0"/>
                <a:ea typeface="Roboto" pitchFamily="34" charset="-122"/>
                <a:cs typeface="Roboto" pitchFamily="34" charset="-120"/>
              </a:rPr>
              <a:t>THE CONVERSION RATE WAS FOUND TO BE POSITIVELY CORRELATED WITH WEBSITE TRAFFIC, INDICATING THAT OPTIMIZING THE WEBSITE FOR USER EXPERIENCE AND EASE OF USE CAN LEAD TO HIGHER CONVERSION RATES. THE COMPANY COULD PERFORM A/B TESTING AND USER RESEARCH TO IDENTIFY AREAS FOR IMPROVEMENT AND MAKE NECESSARY CHANGES.</a:t>
            </a:r>
            <a:endParaRPr lang="en-US" dirty="0"/>
          </a:p>
        </p:txBody>
      </p:sp>
      <p:pic>
        <p:nvPicPr>
          <p:cNvPr id="10" name="Object 9"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128" y="4123294"/>
            <a:ext cx="6742014" cy="799900"/>
          </a:xfrm>
          <a:prstGeom prst="rect">
            <a:avLst/>
          </a:prstGeom>
        </p:spPr>
      </p:pic>
      <p:sp>
        <p:nvSpPr>
          <p:cNvPr id="11" name="Object 10"/>
          <p:cNvSpPr/>
          <p:nvPr/>
        </p:nvSpPr>
        <p:spPr>
          <a:xfrm>
            <a:off x="666584" y="4231316"/>
            <a:ext cx="6469508" cy="526721"/>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FOCUS ON HIGH-TRAFFIC PERIODS: </a:t>
            </a:r>
            <a:r>
              <a:rPr lang="en-US" sz="840" kern="0" spc="84" dirty="0">
                <a:solidFill>
                  <a:srgbClr val="181818">
                    <a:alpha val="80000"/>
                  </a:srgbClr>
                </a:solidFill>
                <a:latin typeface="Roboto" pitchFamily="34" charset="0"/>
                <a:ea typeface="Roboto" pitchFamily="34" charset="-122"/>
                <a:cs typeface="Roboto" pitchFamily="34" charset="-120"/>
              </a:rPr>
              <a:t>THE ANALYSIS SHOWED THAT WEBSITE TRAFFIC AND REVENUE TEND TO INCREASE DURING CERTAIN PERIODS, SUCH AS THE HOLIDAY SEASON. THE COMPANY COULD PLAN AND EXECUTE TARGETED CAMPAIGNS DURING THESE PERIODS TO TAKE ADVANTAGE OF THE INCREASED TRAFFIC AND POTENTIAL REVENUE.</a:t>
            </a:r>
            <a:endParaRPr lang="en-US" dirty="0"/>
          </a:p>
        </p:txBody>
      </p:sp>
      <p:pic>
        <p:nvPicPr>
          <p:cNvPr id="12" name="Object 11"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6128" y="5204112"/>
            <a:ext cx="7322894" cy="799900"/>
          </a:xfrm>
          <a:prstGeom prst="rect">
            <a:avLst/>
          </a:prstGeom>
        </p:spPr>
      </p:pic>
      <p:sp>
        <p:nvSpPr>
          <p:cNvPr id="13" name="Object 12"/>
          <p:cNvSpPr/>
          <p:nvPr/>
        </p:nvSpPr>
        <p:spPr>
          <a:xfrm>
            <a:off x="666583" y="5312133"/>
            <a:ext cx="7132439" cy="634743"/>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MONITOR AND ANALYZE DATA REGULARLY: </a:t>
            </a:r>
            <a:r>
              <a:rPr lang="en-US" sz="840" kern="0" spc="84" dirty="0">
                <a:solidFill>
                  <a:srgbClr val="181818">
                    <a:alpha val="80000"/>
                  </a:srgbClr>
                </a:solidFill>
                <a:latin typeface="Roboto" pitchFamily="34" charset="0"/>
                <a:ea typeface="Roboto" pitchFamily="34" charset="-122"/>
                <a:cs typeface="Roboto" pitchFamily="34" charset="-120"/>
              </a:rPr>
              <a:t>THE COMPANY SHOULD CONTINUE TO MONITOR AND ANALYZE THEIR DATA REGULARLY TO IDENTIFY TRENDS AND PATTERNS, ADJUST STRATEGIES AS NECESSARY, AND STAY AHEAD OF THE COMPETITION. THIS CAN HELP THE COMPANY MAKE INFORMED DECISIONS AND MAXIMIZE THEIR RETURN ON INVESTMENT.</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90353" y="3203171"/>
            <a:ext cx="2608245" cy="507079"/>
          </a:xfrm>
          <a:prstGeom prst="rect">
            <a:avLst/>
          </a:prstGeom>
          <a:noFill/>
        </p:spPr>
        <p:txBody>
          <a:bodyPr wrap="square" lIns="0" tIns="0" rIns="0" bIns="0" rtlCol="0" anchor="t"/>
          <a:lstStyle/>
          <a:p>
            <a:pPr algn="ctr">
              <a:lnSpc>
                <a:spcPts val="3994"/>
              </a:lnSpc>
              <a:buNone/>
            </a:pPr>
            <a:r>
              <a:rPr lang="en-US" sz="3750" b="1" dirty="0">
                <a:solidFill>
                  <a:srgbClr val="004F98"/>
                </a:solidFill>
                <a:latin typeface="Playfair Display" pitchFamily="34" charset="0"/>
                <a:ea typeface="Playfair Display" pitchFamily="34" charset="-122"/>
                <a:cs typeface="Playfair Display" pitchFamily="34" charset="-120"/>
              </a:rPr>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6865808"/>
          </a:xfrm>
          <a:prstGeom prst="rect">
            <a:avLst/>
          </a:prstGeom>
        </p:spPr>
      </p:pic>
      <p:sp>
        <p:nvSpPr>
          <p:cNvPr id="3" name="Object 2"/>
          <p:cNvSpPr/>
          <p:nvPr/>
        </p:nvSpPr>
        <p:spPr>
          <a:xfrm>
            <a:off x="556030" y="748306"/>
            <a:ext cx="2821671" cy="1521238"/>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Website Conversion Analysis</a:t>
            </a:r>
            <a:endParaRPr lang="en-US" dirty="0"/>
          </a:p>
        </p:txBody>
      </p:sp>
      <p:sp>
        <p:nvSpPr>
          <p:cNvPr id="4" name="Object 3"/>
          <p:cNvSpPr/>
          <p:nvPr/>
        </p:nvSpPr>
        <p:spPr>
          <a:xfrm>
            <a:off x="556030" y="2464424"/>
            <a:ext cx="3425286" cy="316032"/>
          </a:xfrm>
          <a:prstGeom prst="rect">
            <a:avLst/>
          </a:prstGeom>
          <a:noFill/>
        </p:spPr>
        <p:txBody>
          <a:bodyPr wrap="square" lIns="0" tIns="0" rIns="0" bIns="0" rtlCol="0" anchor="t"/>
          <a:lstStyle/>
          <a:p>
            <a:pPr algn="l">
              <a:lnSpc>
                <a:spcPts val="2489"/>
              </a:lnSpc>
              <a:spcBef>
                <a:spcPts val="672"/>
              </a:spcBef>
              <a:buNone/>
            </a:pPr>
            <a:r>
              <a:rPr lang="en-US" sz="1594" kern="0" spc="48" dirty="0">
                <a:solidFill>
                  <a:srgbClr val="2896BB"/>
                </a:solidFill>
                <a:latin typeface="Roboto" pitchFamily="34" charset="0"/>
                <a:ea typeface="Roboto" pitchFamily="34" charset="-122"/>
                <a:cs typeface="Roboto" pitchFamily="34" charset="-120"/>
              </a:rPr>
              <a:t>Key Business Data Considerations </a:t>
            </a:r>
            <a:endParaRPr lang="en-US" dirty="0"/>
          </a:p>
        </p:txBody>
      </p:sp>
      <p:sp>
        <p:nvSpPr>
          <p:cNvPr id="5" name="Object 4"/>
          <p:cNvSpPr/>
          <p:nvPr/>
        </p:nvSpPr>
        <p:spPr>
          <a:xfrm>
            <a:off x="4827968" y="682058"/>
            <a:ext cx="7259092" cy="1213539"/>
          </a:xfrm>
          <a:prstGeom prst="rect">
            <a:avLst/>
          </a:prstGeom>
          <a:noFill/>
        </p:spPr>
        <p:txBody>
          <a:bodyPr wrap="square" lIns="0" tIns="0" rIns="0" bIns="0" rtlCol="0" anchor="t"/>
          <a:lstStyle/>
          <a:p>
            <a:pPr marL="285750" indent="-285750" algn="l">
              <a:lnSpc>
                <a:spcPts val="2390"/>
              </a:lnSpc>
              <a:buFont typeface="Arial" panose="020B0604020202020204" pitchFamily="34" charset="0"/>
              <a:buChar char="•"/>
            </a:pPr>
            <a:r>
              <a:rPr lang="en-US" sz="1530" kern="0" spc="46" dirty="0">
                <a:solidFill>
                  <a:srgbClr val="2896BB"/>
                </a:solidFill>
                <a:latin typeface="Roboto" pitchFamily="34" charset="0"/>
                <a:ea typeface="Roboto" pitchFamily="34" charset="-122"/>
                <a:cs typeface="Roboto" pitchFamily="34" charset="-120"/>
              </a:rPr>
              <a:t>Demonstrate Effectiveness of the media campaigns by analysing the relationship between the impressions, clicks, media cost, and conversion rate. This will help in identifying the best-performing campaigns and those that need improvement.</a:t>
            </a:r>
            <a:endParaRPr lang="en-US" dirty="0"/>
          </a:p>
        </p:txBody>
      </p:sp>
      <p:sp>
        <p:nvSpPr>
          <p:cNvPr id="6" name="Object 5"/>
          <p:cNvSpPr/>
          <p:nvPr/>
        </p:nvSpPr>
        <p:spPr>
          <a:xfrm>
            <a:off x="4827968" y="2015671"/>
            <a:ext cx="7259092" cy="1213539"/>
          </a:xfrm>
          <a:prstGeom prst="rect">
            <a:avLst/>
          </a:prstGeom>
          <a:noFill/>
        </p:spPr>
        <p:txBody>
          <a:bodyPr wrap="square" lIns="0" tIns="0" rIns="0" bIns="0" rtlCol="0" anchor="t"/>
          <a:lstStyle/>
          <a:p>
            <a:pPr marL="285750" indent="-285750" algn="l">
              <a:lnSpc>
                <a:spcPts val="2390"/>
              </a:lnSpc>
              <a:spcBef>
                <a:spcPts val="928"/>
              </a:spcBef>
              <a:buFont typeface="Arial" panose="020B0604020202020204" pitchFamily="34" charset="0"/>
              <a:buChar char="•"/>
            </a:pPr>
            <a:r>
              <a:rPr lang="en-US" sz="1530" kern="0" spc="46" dirty="0">
                <a:solidFill>
                  <a:srgbClr val="2896BB"/>
                </a:solidFill>
                <a:latin typeface="Roboto" pitchFamily="34" charset="0"/>
                <a:ea typeface="Roboto" pitchFamily="34" charset="-122"/>
                <a:cs typeface="Roboto" pitchFamily="34" charset="-120"/>
              </a:rPr>
              <a:t>Analyse the correlation between website traffic, website conversions, and total revenue to determine the website's effectiveness in driving sales. This will help identify areas for improvement, such as website design, user experience, and marketing strategies.</a:t>
            </a:r>
            <a:endParaRPr lang="en-US" dirty="0"/>
          </a:p>
        </p:txBody>
      </p:sp>
      <p:sp>
        <p:nvSpPr>
          <p:cNvPr id="7" name="Object 6"/>
          <p:cNvSpPr/>
          <p:nvPr/>
        </p:nvSpPr>
        <p:spPr>
          <a:xfrm>
            <a:off x="4827968" y="3349284"/>
            <a:ext cx="7259092" cy="910154"/>
          </a:xfrm>
          <a:prstGeom prst="rect">
            <a:avLst/>
          </a:prstGeom>
          <a:noFill/>
        </p:spPr>
        <p:txBody>
          <a:bodyPr wrap="square" lIns="0" tIns="0" rIns="0" bIns="0" rtlCol="0" anchor="t"/>
          <a:lstStyle/>
          <a:p>
            <a:pPr marL="285750" indent="-285750" algn="l">
              <a:lnSpc>
                <a:spcPts val="2390"/>
              </a:lnSpc>
              <a:spcBef>
                <a:spcPts val="928"/>
              </a:spcBef>
              <a:buFont typeface="Arial" panose="020B0604020202020204" pitchFamily="34" charset="0"/>
              <a:buChar char="•"/>
            </a:pPr>
            <a:r>
              <a:rPr lang="en-US" sz="1530" kern="0" spc="46" dirty="0">
                <a:solidFill>
                  <a:srgbClr val="2896BB"/>
                </a:solidFill>
                <a:latin typeface="Roboto" pitchFamily="34" charset="0"/>
                <a:ea typeface="Roboto" pitchFamily="34" charset="-122"/>
                <a:cs typeface="Roboto" pitchFamily="34" charset="-120"/>
              </a:rPr>
              <a:t>Use the conversion rate data to identify the best-performing weeks and analyse the factors that contributed to their success. This will help in replicating these strategies in future campaigns.</a:t>
            </a:r>
            <a:endParaRPr lang="en-US" dirty="0"/>
          </a:p>
        </p:txBody>
      </p:sp>
      <p:sp>
        <p:nvSpPr>
          <p:cNvPr id="8" name="Object 7"/>
          <p:cNvSpPr/>
          <p:nvPr/>
        </p:nvSpPr>
        <p:spPr>
          <a:xfrm>
            <a:off x="4827968" y="4379512"/>
            <a:ext cx="7259092" cy="1516923"/>
          </a:xfrm>
          <a:prstGeom prst="rect">
            <a:avLst/>
          </a:prstGeom>
          <a:noFill/>
        </p:spPr>
        <p:txBody>
          <a:bodyPr wrap="square" lIns="0" tIns="0" rIns="0" bIns="0" rtlCol="0" anchor="t"/>
          <a:lstStyle/>
          <a:p>
            <a:pPr marL="285750" indent="-285750" algn="l">
              <a:lnSpc>
                <a:spcPts val="2390"/>
              </a:lnSpc>
              <a:spcBef>
                <a:spcPts val="928"/>
              </a:spcBef>
              <a:buFont typeface="Arial" panose="020B0604020202020204" pitchFamily="34" charset="0"/>
              <a:buChar char="•"/>
            </a:pPr>
            <a:r>
              <a:rPr lang="en-US" sz="1530" kern="0" spc="46" dirty="0">
                <a:solidFill>
                  <a:srgbClr val="2896BB"/>
                </a:solidFill>
                <a:latin typeface="Roboto" pitchFamily="34" charset="0"/>
                <a:ea typeface="Roboto" pitchFamily="34" charset="-122"/>
                <a:cs typeface="Roboto" pitchFamily="34" charset="-120"/>
              </a:rPr>
              <a:t>Use the data to forecast the media cost required to generate a particular revenue target, such as $10 million this can be done by analysing the relationship between media cost, website conversions, and total revenue and identifying the conversion rate required to reach the revenue target.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33167"/>
          </a:xfrm>
          <a:prstGeom prst="rect">
            <a:avLst/>
          </a:prstGeom>
        </p:spPr>
      </p:pic>
      <p:sp>
        <p:nvSpPr>
          <p:cNvPr id="3" name="Object 2"/>
          <p:cNvSpPr/>
          <p:nvPr/>
        </p:nvSpPr>
        <p:spPr>
          <a:xfrm>
            <a:off x="476131" y="417210"/>
            <a:ext cx="12188952" cy="557668"/>
          </a:xfrm>
          <a:prstGeom prst="rect">
            <a:avLst/>
          </a:prstGeom>
          <a:noFill/>
        </p:spPr>
        <p:txBody>
          <a:bodyPr wrap="square" lIns="0" tIns="0" rIns="0" bIns="0" rtlCol="0" anchor="t"/>
          <a:lstStyle/>
          <a:p>
            <a:pPr algn="l">
              <a:lnSpc>
                <a:spcPts val="4393"/>
              </a:lnSpc>
              <a:buNone/>
            </a:pPr>
            <a:r>
              <a:rPr lang="en-US" sz="4125" dirty="0">
                <a:solidFill>
                  <a:srgbClr val="004F98"/>
                </a:solidFill>
                <a:latin typeface="Playfair Display" pitchFamily="34" charset="0"/>
                <a:ea typeface="Playfair Display" pitchFamily="34" charset="-122"/>
                <a:cs typeface="Playfair Display" pitchFamily="34" charset="-120"/>
              </a:rPr>
              <a:t>Business Question</a:t>
            </a:r>
            <a:endParaRPr lang="en-US" dirty="0"/>
          </a:p>
        </p:txBody>
      </p:sp>
      <p:sp>
        <p:nvSpPr>
          <p:cNvPr id="4" name="Object 3"/>
          <p:cNvSpPr/>
          <p:nvPr/>
        </p:nvSpPr>
        <p:spPr>
          <a:xfrm>
            <a:off x="285679" y="1867028"/>
            <a:ext cx="11617595" cy="1064599"/>
          </a:xfrm>
          <a:prstGeom prst="rect">
            <a:avLst/>
          </a:prstGeom>
          <a:noFill/>
        </p:spPr>
        <p:txBody>
          <a:bodyPr wrap="square" lIns="0" tIns="0" rIns="0" bIns="0" rtlCol="0" anchor="t"/>
          <a:lstStyle/>
          <a:p>
            <a:pPr algn="ctr">
              <a:lnSpc>
                <a:spcPts val="2795"/>
              </a:lnSpc>
              <a:buNone/>
            </a:pPr>
            <a:r>
              <a:rPr lang="en-US" sz="3200" b="1" dirty="0">
                <a:solidFill>
                  <a:srgbClr val="7AB726"/>
                </a:solidFill>
                <a:latin typeface="Playfair Display" pitchFamily="34" charset="0"/>
                <a:ea typeface="Playfair Display" pitchFamily="34" charset="-122"/>
                <a:cs typeface="Playfair Display" pitchFamily="34" charset="-120"/>
              </a:rPr>
              <a:t>"Demonstrate prediction on number of Impressions, Clicks, and Media cost is required to achieve a revenue target of $10 million for our business"</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71257"/>
          </a:xfrm>
          <a:prstGeom prst="rect">
            <a:avLst/>
          </a:prstGeom>
        </p:spPr>
      </p:pic>
      <p:sp>
        <p:nvSpPr>
          <p:cNvPr id="3" name="Object 2"/>
          <p:cNvSpPr/>
          <p:nvPr/>
        </p:nvSpPr>
        <p:spPr>
          <a:xfrm>
            <a:off x="476131" y="411853"/>
            <a:ext cx="12188952" cy="608406"/>
          </a:xfrm>
          <a:prstGeom prst="rect">
            <a:avLst/>
          </a:prstGeom>
          <a:noFill/>
        </p:spPr>
        <p:txBody>
          <a:bodyPr wrap="square" lIns="0" tIns="0" rIns="0" bIns="0" rtlCol="0" anchor="t"/>
          <a:lstStyle/>
          <a:p>
            <a:pPr algn="l">
              <a:lnSpc>
                <a:spcPts val="4793"/>
              </a:lnSpc>
              <a:buNone/>
            </a:pPr>
            <a:r>
              <a:rPr lang="en-US" sz="4500" dirty="0">
                <a:solidFill>
                  <a:srgbClr val="004F98"/>
                </a:solidFill>
                <a:latin typeface="Playfair Display" pitchFamily="34" charset="0"/>
                <a:ea typeface="Playfair Display" pitchFamily="34" charset="-122"/>
                <a:cs typeface="Playfair Display" pitchFamily="34" charset="-120"/>
              </a:rPr>
              <a:t> Data Pipeline</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04" y="3996579"/>
            <a:ext cx="12227042" cy="47613"/>
          </a:xfrm>
          <a:prstGeom prst="rect">
            <a:avLst/>
          </a:prstGeom>
        </p:spPr>
      </p:pic>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4100" y="3099073"/>
            <a:ext cx="38090" cy="933217"/>
          </a:xfrm>
          <a:prstGeom prst="rect">
            <a:avLst/>
          </a:prstGeom>
        </p:spPr>
      </p:pic>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76489" y="3948966"/>
            <a:ext cx="133317" cy="133317"/>
          </a:xfrm>
          <a:prstGeom prst="rect">
            <a:avLst/>
          </a:prstGeom>
        </p:spPr>
      </p:pic>
      <p:pic>
        <p:nvPicPr>
          <p:cNvPr id="7" name="Object 6" descr="preencoded.png"/>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3465311" y="3996579"/>
            <a:ext cx="38090" cy="933217"/>
          </a:xfrm>
          <a:prstGeom prst="rect">
            <a:avLst/>
          </a:prstGeom>
        </p:spPr>
      </p:pic>
      <p:pic>
        <p:nvPicPr>
          <p:cNvPr id="8" name="Object 7"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17701" y="3948966"/>
            <a:ext cx="133317" cy="133317"/>
          </a:xfrm>
          <a:prstGeom prst="rect">
            <a:avLst/>
          </a:prstGeom>
        </p:spPr>
      </p:pic>
      <p:pic>
        <p:nvPicPr>
          <p:cNvPr id="9" name="Object 8" descr="preencoded.png"/>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5206619" y="3099073"/>
            <a:ext cx="38090" cy="933217"/>
          </a:xfrm>
          <a:prstGeom prst="rect">
            <a:avLst/>
          </a:prstGeom>
        </p:spPr>
      </p:pic>
      <p:pic>
        <p:nvPicPr>
          <p:cNvPr id="10" name="Object 9"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59005" y="3948966"/>
            <a:ext cx="133317" cy="133317"/>
          </a:xfrm>
          <a:prstGeom prst="rect">
            <a:avLst/>
          </a:prstGeom>
        </p:spPr>
      </p:pic>
      <p:pic>
        <p:nvPicPr>
          <p:cNvPr id="11" name="Object 10" descr="preencoded.png"/>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a:off x="6947923" y="3996579"/>
            <a:ext cx="38090" cy="933217"/>
          </a:xfrm>
          <a:prstGeom prst="rect">
            <a:avLst/>
          </a:prstGeom>
        </p:spPr>
      </p:pic>
      <p:pic>
        <p:nvPicPr>
          <p:cNvPr id="12" name="Object 11"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00313" y="3948966"/>
            <a:ext cx="133317" cy="133317"/>
          </a:xfrm>
          <a:prstGeom prst="rect">
            <a:avLst/>
          </a:prstGeom>
        </p:spPr>
      </p:pic>
      <p:pic>
        <p:nvPicPr>
          <p:cNvPr id="13" name="Object 12" descr="preencoded.png"/>
          <p:cNvPicPr>
            <a:picLocks noChangeAspect="1"/>
          </p:cNvPicPr>
          <p:nvPr/>
        </p:nvPicPr>
        <p:blipFill>
          <a:blip r:embed="rId7">
            <a:extLst>
              <a:ext uri="{96DAC541-7B7A-43D3-8B79-37D633B846F1}">
                <asvg:svgBlip xmlns:asvg="http://schemas.microsoft.com/office/drawing/2016/SVG/main" r:embed="rId20"/>
              </a:ext>
            </a:extLst>
          </a:blip>
          <a:stretch>
            <a:fillRect/>
          </a:stretch>
        </p:blipFill>
        <p:spPr>
          <a:xfrm>
            <a:off x="8689232" y="3099073"/>
            <a:ext cx="38090" cy="933217"/>
          </a:xfrm>
          <a:prstGeom prst="rect">
            <a:avLst/>
          </a:prstGeom>
        </p:spPr>
      </p:pic>
      <p:pic>
        <p:nvPicPr>
          <p:cNvPr id="14" name="Object 13"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41617" y="3948966"/>
            <a:ext cx="133317" cy="133317"/>
          </a:xfrm>
          <a:prstGeom prst="rect">
            <a:avLst/>
          </a:prstGeom>
        </p:spPr>
      </p:pic>
      <p:pic>
        <p:nvPicPr>
          <p:cNvPr id="15" name="Object 14" descr="preencoded.png"/>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592453" y="3996579"/>
            <a:ext cx="38090" cy="1656936"/>
          </a:xfrm>
          <a:prstGeom prst="rect">
            <a:avLst/>
          </a:prstGeom>
        </p:spPr>
      </p:pic>
      <p:pic>
        <p:nvPicPr>
          <p:cNvPr id="16" name="Object 15" descr="preencoded.png"/>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44838" y="3948966"/>
            <a:ext cx="133317" cy="133317"/>
          </a:xfrm>
          <a:prstGeom prst="rect">
            <a:avLst/>
          </a:prstGeom>
        </p:spPr>
      </p:pic>
      <p:pic>
        <p:nvPicPr>
          <p:cNvPr id="17" name="Object 16" descr="preencoded.png"/>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84919" y="2714542"/>
            <a:ext cx="314246" cy="257111"/>
          </a:xfrm>
          <a:prstGeom prst="rect">
            <a:avLst/>
          </a:prstGeom>
        </p:spPr>
      </p:pic>
      <p:sp>
        <p:nvSpPr>
          <p:cNvPr id="18" name="Object 17"/>
          <p:cNvSpPr/>
          <p:nvPr/>
        </p:nvSpPr>
        <p:spPr>
          <a:xfrm>
            <a:off x="2122184" y="2724808"/>
            <a:ext cx="1791205" cy="215747"/>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COLLECTION</a:t>
            </a:r>
            <a:endParaRPr lang="en-US" dirty="0"/>
          </a:p>
        </p:txBody>
      </p:sp>
      <p:pic>
        <p:nvPicPr>
          <p:cNvPr id="19" name="Object 18" descr="preencoded.png"/>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299438" y="5009490"/>
            <a:ext cx="371382" cy="380905"/>
          </a:xfrm>
          <a:prstGeom prst="rect">
            <a:avLst/>
          </a:prstGeom>
        </p:spPr>
      </p:pic>
      <p:sp>
        <p:nvSpPr>
          <p:cNvPr id="20" name="Object 19"/>
          <p:cNvSpPr/>
          <p:nvPr/>
        </p:nvSpPr>
        <p:spPr>
          <a:xfrm>
            <a:off x="3863462" y="4872159"/>
            <a:ext cx="1634081" cy="647240"/>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CLEANING AND PREPROCESSING</a:t>
            </a:r>
            <a:endParaRPr lang="en-US" dirty="0"/>
          </a:p>
        </p:txBody>
      </p:sp>
      <p:pic>
        <p:nvPicPr>
          <p:cNvPr id="21" name="Object 20" descr="preencoded.png"/>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000566" y="2656513"/>
            <a:ext cx="447563" cy="418995"/>
          </a:xfrm>
          <a:prstGeom prst="rect">
            <a:avLst/>
          </a:prstGeom>
        </p:spPr>
      </p:pic>
      <p:sp>
        <p:nvSpPr>
          <p:cNvPr id="22" name="Object 21"/>
          <p:cNvSpPr/>
          <p:nvPr/>
        </p:nvSpPr>
        <p:spPr>
          <a:xfrm>
            <a:off x="5604741" y="2615298"/>
            <a:ext cx="1822629" cy="431494"/>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TRANSFORMATION</a:t>
            </a:r>
            <a:endParaRPr lang="en-US" dirty="0"/>
          </a:p>
        </p:txBody>
      </p:sp>
      <p:pic>
        <p:nvPicPr>
          <p:cNvPr id="23" name="Object 22" descr="preencoded.png"/>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790967" y="5027347"/>
            <a:ext cx="352337" cy="352337"/>
          </a:xfrm>
          <a:prstGeom prst="rect">
            <a:avLst/>
          </a:prstGeom>
        </p:spPr>
      </p:pic>
      <p:sp>
        <p:nvSpPr>
          <p:cNvPr id="24" name="Object 23"/>
          <p:cNvSpPr/>
          <p:nvPr/>
        </p:nvSpPr>
        <p:spPr>
          <a:xfrm>
            <a:off x="7346020" y="5091179"/>
            <a:ext cx="1518858" cy="215747"/>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ANALYSIS</a:t>
            </a:r>
            <a:endParaRPr lang="en-US" dirty="0"/>
          </a:p>
        </p:txBody>
      </p:sp>
      <p:pic>
        <p:nvPicPr>
          <p:cNvPr id="25" name="Object 24" descr="preencoded.png"/>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518876" y="2643122"/>
            <a:ext cx="380905" cy="380905"/>
          </a:xfrm>
          <a:prstGeom prst="rect">
            <a:avLst/>
          </a:prstGeom>
        </p:spPr>
      </p:pic>
      <p:sp>
        <p:nvSpPr>
          <p:cNvPr id="26" name="Object 25"/>
          <p:cNvSpPr/>
          <p:nvPr/>
        </p:nvSpPr>
        <p:spPr>
          <a:xfrm>
            <a:off x="9087299" y="2615298"/>
            <a:ext cx="1508383" cy="431494"/>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VISUALIZATION</a:t>
            </a:r>
            <a:endParaRPr lang="en-US" dirty="0"/>
          </a:p>
        </p:txBody>
      </p:sp>
      <p:pic>
        <p:nvPicPr>
          <p:cNvPr id="27" name="Object 26" descr="preencoded.png"/>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435576" y="5705240"/>
            <a:ext cx="352337" cy="428518"/>
          </a:xfrm>
          <a:prstGeom prst="rect">
            <a:avLst/>
          </a:prstGeom>
        </p:spPr>
      </p:pic>
      <p:sp>
        <p:nvSpPr>
          <p:cNvPr id="28" name="Object 27"/>
          <p:cNvSpPr/>
          <p:nvPr/>
        </p:nvSpPr>
        <p:spPr>
          <a:xfrm>
            <a:off x="9990588" y="5704252"/>
            <a:ext cx="1696931" cy="431494"/>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REPORTING AND COMMUNICATION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Data Pre-processing and Transformation</a:t>
            </a:r>
            <a:endParaRPr lang="en-US" dirty="0"/>
          </a:p>
        </p:txBody>
      </p:sp>
      <p:sp>
        <p:nvSpPr>
          <p:cNvPr id="4" name="Object 3"/>
          <p:cNvSpPr/>
          <p:nvPr/>
        </p:nvSpPr>
        <p:spPr>
          <a:xfrm>
            <a:off x="6142089" y="1580755"/>
            <a:ext cx="5570732" cy="1536316"/>
          </a:xfrm>
          <a:prstGeom prst="rect">
            <a:avLst/>
          </a:prstGeom>
          <a:solidFill>
            <a:srgbClr val="9AD2CB"/>
          </a:solidFill>
        </p:spPr>
      </p:sp>
      <p:sp>
        <p:nvSpPr>
          <p:cNvPr id="5" name="Object 4"/>
          <p:cNvSpPr/>
          <p:nvPr/>
        </p:nvSpPr>
        <p:spPr>
          <a:xfrm>
            <a:off x="7062926" y="2177654"/>
            <a:ext cx="3729058" cy="337160"/>
          </a:xfrm>
          <a:prstGeom prst="rect">
            <a:avLst/>
          </a:prstGeom>
          <a:noFill/>
        </p:spPr>
        <p:txBody>
          <a:bodyPr wrap="square" lIns="0" tIns="0" rIns="0" bIns="0" rtlCol="0" anchor="t"/>
          <a:lstStyle/>
          <a:p>
            <a:pPr algn="ctr">
              <a:lnSpc>
                <a:spcPts val="2656"/>
              </a:lnSpc>
              <a:buNone/>
            </a:pPr>
            <a:r>
              <a:rPr lang="en-US" sz="1969" b="1" kern="0" spc="197" dirty="0">
                <a:solidFill>
                  <a:srgbClr val="CB934C"/>
                </a:solidFill>
                <a:latin typeface="Roboto" pitchFamily="34" charset="0"/>
                <a:ea typeface="Roboto" pitchFamily="34" charset="-122"/>
                <a:cs typeface="Roboto" pitchFamily="34" charset="-120"/>
              </a:rPr>
              <a:t>DATA TRANSFORMATION</a:t>
            </a:r>
            <a:endParaRPr lang="en-US" dirty="0"/>
          </a:p>
        </p:txBody>
      </p:sp>
      <p:sp>
        <p:nvSpPr>
          <p:cNvPr id="6" name="Object 5"/>
          <p:cNvSpPr/>
          <p:nvPr/>
        </p:nvSpPr>
        <p:spPr>
          <a:xfrm>
            <a:off x="3309110" y="3212297"/>
            <a:ext cx="2737753" cy="3167858"/>
          </a:xfrm>
          <a:prstGeom prst="rect">
            <a:avLst/>
          </a:prstGeom>
          <a:solidFill>
            <a:srgbClr val="2896BB"/>
          </a:solidFill>
        </p:spPr>
      </p:sp>
      <p:sp>
        <p:nvSpPr>
          <p:cNvPr id="7" name="Object 6"/>
          <p:cNvSpPr/>
          <p:nvPr/>
        </p:nvSpPr>
        <p:spPr>
          <a:xfrm>
            <a:off x="3515275" y="4551465"/>
            <a:ext cx="2325423" cy="485058"/>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Checking for any missing or error values in the data</a:t>
            </a:r>
            <a:endParaRPr lang="en-US" dirty="0"/>
          </a:p>
        </p:txBody>
      </p:sp>
      <p:sp>
        <p:nvSpPr>
          <p:cNvPr id="8" name="Object 7"/>
          <p:cNvSpPr/>
          <p:nvPr/>
        </p:nvSpPr>
        <p:spPr>
          <a:xfrm>
            <a:off x="476131" y="1580755"/>
            <a:ext cx="5570732" cy="1536316"/>
          </a:xfrm>
          <a:prstGeom prst="rect">
            <a:avLst/>
          </a:prstGeom>
          <a:solidFill>
            <a:srgbClr val="9AD2CB"/>
          </a:solidFill>
        </p:spPr>
      </p:sp>
      <p:sp>
        <p:nvSpPr>
          <p:cNvPr id="9" name="Object 8"/>
          <p:cNvSpPr/>
          <p:nvPr/>
        </p:nvSpPr>
        <p:spPr>
          <a:xfrm>
            <a:off x="1475530" y="2177654"/>
            <a:ext cx="3571934" cy="337160"/>
          </a:xfrm>
          <a:prstGeom prst="rect">
            <a:avLst/>
          </a:prstGeom>
          <a:noFill/>
        </p:spPr>
        <p:txBody>
          <a:bodyPr wrap="square" lIns="0" tIns="0" rIns="0" bIns="0" rtlCol="0" anchor="t"/>
          <a:lstStyle/>
          <a:p>
            <a:pPr algn="ctr">
              <a:lnSpc>
                <a:spcPts val="2656"/>
              </a:lnSpc>
              <a:buNone/>
            </a:pPr>
            <a:r>
              <a:rPr lang="en-US" sz="1969" b="1" kern="0" spc="197" dirty="0">
                <a:solidFill>
                  <a:srgbClr val="CB934C"/>
                </a:solidFill>
                <a:latin typeface="Roboto" pitchFamily="34" charset="0"/>
                <a:ea typeface="Roboto" pitchFamily="34" charset="-122"/>
                <a:cs typeface="Roboto" pitchFamily="34" charset="-120"/>
              </a:rPr>
              <a:t>DATA PRE-PROCESSING</a:t>
            </a:r>
            <a:endParaRPr lang="en-US" dirty="0"/>
          </a:p>
        </p:txBody>
      </p:sp>
      <p:sp>
        <p:nvSpPr>
          <p:cNvPr id="10" name="Object 9"/>
          <p:cNvSpPr/>
          <p:nvPr/>
        </p:nvSpPr>
        <p:spPr>
          <a:xfrm>
            <a:off x="6142089" y="3212297"/>
            <a:ext cx="2737753" cy="3167858"/>
          </a:xfrm>
          <a:prstGeom prst="rect">
            <a:avLst/>
          </a:prstGeom>
          <a:solidFill>
            <a:srgbClr val="2896BB"/>
          </a:solidFill>
        </p:spPr>
      </p:sp>
      <p:sp>
        <p:nvSpPr>
          <p:cNvPr id="11" name="Object 10"/>
          <p:cNvSpPr/>
          <p:nvPr/>
        </p:nvSpPr>
        <p:spPr>
          <a:xfrm>
            <a:off x="6159706" y="4551465"/>
            <a:ext cx="2702519" cy="485058"/>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Converts the 'Week commencing' column to datetime format.</a:t>
            </a:r>
            <a:endParaRPr lang="en-US" dirty="0"/>
          </a:p>
        </p:txBody>
      </p:sp>
      <p:sp>
        <p:nvSpPr>
          <p:cNvPr id="12" name="Object 11"/>
          <p:cNvSpPr/>
          <p:nvPr/>
        </p:nvSpPr>
        <p:spPr>
          <a:xfrm>
            <a:off x="8975068" y="3212297"/>
            <a:ext cx="2737753" cy="1536316"/>
          </a:xfrm>
          <a:prstGeom prst="rect">
            <a:avLst/>
          </a:prstGeom>
          <a:solidFill>
            <a:srgbClr val="2896BB"/>
          </a:solidFill>
        </p:spPr>
      </p:sp>
      <p:sp>
        <p:nvSpPr>
          <p:cNvPr id="13" name="Object 12"/>
          <p:cNvSpPr/>
          <p:nvPr/>
        </p:nvSpPr>
        <p:spPr>
          <a:xfrm>
            <a:off x="9008397" y="3616661"/>
            <a:ext cx="2671095" cy="727588"/>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New column for the revenue per click (RPC) by dividing the total revenue by the number of clicks.</a:t>
            </a:r>
            <a:endParaRPr lang="en-US" dirty="0"/>
          </a:p>
        </p:txBody>
      </p:sp>
      <p:sp>
        <p:nvSpPr>
          <p:cNvPr id="14" name="Object 13"/>
          <p:cNvSpPr/>
          <p:nvPr/>
        </p:nvSpPr>
        <p:spPr>
          <a:xfrm>
            <a:off x="476131" y="3212297"/>
            <a:ext cx="2737753" cy="3167858"/>
          </a:xfrm>
          <a:prstGeom prst="rect">
            <a:avLst/>
          </a:prstGeom>
          <a:solidFill>
            <a:srgbClr val="2896BB"/>
          </a:solidFill>
        </p:spPr>
      </p:sp>
      <p:sp>
        <p:nvSpPr>
          <p:cNvPr id="15" name="Object 14"/>
          <p:cNvSpPr/>
          <p:nvPr/>
        </p:nvSpPr>
        <p:spPr>
          <a:xfrm>
            <a:off x="457086" y="4065811"/>
            <a:ext cx="2775843" cy="1455175"/>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Removing the dollar sign from the 'Total Revenue' column, percentage sign from the 'Conversion Rate' column, </a:t>
            </a:r>
            <a:r>
              <a:rPr lang="en-US" sz="1224" b="1" kern="0" spc="37" dirty="0">
                <a:solidFill>
                  <a:srgbClr val="374151"/>
                </a:solidFill>
                <a:latin typeface="Roboto" pitchFamily="34" charset="0"/>
                <a:ea typeface="Roboto" pitchFamily="34" charset="-122"/>
                <a:cs typeface="Roboto" pitchFamily="34" charset="-120"/>
              </a:rPr>
              <a:t> </a:t>
            </a:r>
            <a:r>
              <a:rPr lang="en-US" sz="1224" b="1" kern="0" spc="37" dirty="0">
                <a:solidFill>
                  <a:srgbClr val="FFFFFF"/>
                </a:solidFill>
                <a:latin typeface="Roboto" pitchFamily="34" charset="0"/>
                <a:ea typeface="Roboto" pitchFamily="34" charset="-122"/>
                <a:cs typeface="Roboto" pitchFamily="34" charset="-120"/>
              </a:rPr>
              <a:t>and converting it to a numerical data type.</a:t>
            </a:r>
            <a:endParaRPr lang="en-US" dirty="0"/>
          </a:p>
        </p:txBody>
      </p:sp>
      <p:sp>
        <p:nvSpPr>
          <p:cNvPr id="16" name="Object 15"/>
          <p:cNvSpPr/>
          <p:nvPr/>
        </p:nvSpPr>
        <p:spPr>
          <a:xfrm>
            <a:off x="8975068" y="4843839"/>
            <a:ext cx="2737753" cy="1536316"/>
          </a:xfrm>
          <a:prstGeom prst="rect">
            <a:avLst/>
          </a:prstGeom>
          <a:solidFill>
            <a:srgbClr val="2896BB"/>
          </a:solidFill>
        </p:spPr>
      </p:sp>
      <p:sp>
        <p:nvSpPr>
          <p:cNvPr id="17" name="Object 16"/>
          <p:cNvSpPr/>
          <p:nvPr/>
        </p:nvSpPr>
        <p:spPr>
          <a:xfrm>
            <a:off x="9125049" y="5124409"/>
            <a:ext cx="2681569" cy="970117"/>
          </a:xfrm>
          <a:prstGeom prst="rect">
            <a:avLst/>
          </a:prstGeom>
          <a:noFill/>
        </p:spPr>
        <p:txBody>
          <a:bodyPr wrap="square" lIns="0" tIns="0" rIns="0" bIns="0" rtlCol="0" anchor="t"/>
          <a:lstStyle/>
          <a:p>
            <a:pPr algn="l">
              <a:lnSpc>
                <a:spcPts val="1912"/>
              </a:lnSpc>
              <a:buNone/>
            </a:pPr>
            <a:r>
              <a:rPr lang="en-US" sz="1224" b="1" kern="0" spc="37" dirty="0">
                <a:solidFill>
                  <a:srgbClr val="FFFFFF"/>
                </a:solidFill>
                <a:latin typeface="Roboto" pitchFamily="34" charset="0"/>
                <a:ea typeface="Roboto" pitchFamily="34" charset="-122"/>
                <a:cs typeface="Roboto" pitchFamily="34" charset="-120"/>
              </a:rPr>
              <a:t>New column for the Website Conversion Rate (WCR) by dividing the website conversions by the website traffic.</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Data Overview</a:t>
            </a:r>
            <a:endParaRPr lang="en-US" dirty="0"/>
          </a:p>
        </p:txBody>
      </p:sp>
      <p:sp>
        <p:nvSpPr>
          <p:cNvPr id="4" name="Object 3"/>
          <p:cNvSpPr/>
          <p:nvPr/>
        </p:nvSpPr>
        <p:spPr>
          <a:xfrm>
            <a:off x="476131" y="1580755"/>
            <a:ext cx="3618595" cy="4799400"/>
          </a:xfrm>
          <a:prstGeom prst="rect">
            <a:avLst/>
          </a:prstGeom>
          <a:solidFill>
            <a:srgbClr val="9AD2CB">
              <a:alpha val="30000"/>
            </a:srgbClr>
          </a:solidFill>
        </p:spPr>
      </p:sp>
      <p:sp>
        <p:nvSpPr>
          <p:cNvPr id="5" name="Object 4"/>
          <p:cNvSpPr/>
          <p:nvPr/>
        </p:nvSpPr>
        <p:spPr>
          <a:xfrm>
            <a:off x="761810" y="1818225"/>
            <a:ext cx="3456711" cy="213961"/>
          </a:xfrm>
          <a:prstGeom prst="rect">
            <a:avLst/>
          </a:prstGeom>
          <a:noFill/>
        </p:spPr>
        <p:txBody>
          <a:bodyPr wrap="square" lIns="0" tIns="0" rIns="0" bIns="0" rtlCol="0" anchor="t"/>
          <a:lstStyle/>
          <a:p>
            <a:pPr algn="l">
              <a:lnSpc>
                <a:spcPts val="1685"/>
              </a:lnSpc>
              <a:buNone/>
            </a:pPr>
            <a:r>
              <a:rPr lang="en-US" sz="1250" b="1" kern="0" spc="125" dirty="0">
                <a:solidFill>
                  <a:srgbClr val="004F98"/>
                </a:solidFill>
                <a:latin typeface="Roboto" pitchFamily="34" charset="0"/>
                <a:ea typeface="Roboto" pitchFamily="34" charset="-122"/>
                <a:cs typeface="Roboto" pitchFamily="34" charset="-120"/>
              </a:rPr>
              <a:t>DATA PARAMETERS </a:t>
            </a:r>
            <a:endParaRPr lang="en-US" dirty="0"/>
          </a:p>
        </p:txBody>
      </p:sp>
      <p:sp>
        <p:nvSpPr>
          <p:cNvPr id="6" name="Object 5"/>
          <p:cNvSpPr/>
          <p:nvPr/>
        </p:nvSpPr>
        <p:spPr>
          <a:xfrm>
            <a:off x="761810" y="2129496"/>
            <a:ext cx="3456711" cy="187923"/>
          </a:xfrm>
          <a:prstGeom prst="rect">
            <a:avLst/>
          </a:prstGeom>
          <a:noFill/>
        </p:spPr>
        <p:txBody>
          <a:bodyPr wrap="square" lIns="0" tIns="0" rIns="0" bIns="0" rtlCol="0" anchor="t"/>
          <a:lstStyle/>
          <a:p>
            <a:pPr algn="l">
              <a:lnSpc>
                <a:spcPts val="1481"/>
              </a:lnSpc>
              <a:spcBef>
                <a:spcPts val="752"/>
              </a:spcBef>
              <a:buNone/>
            </a:pPr>
            <a:r>
              <a:rPr lang="en-US" sz="948" b="1" kern="0" spc="29" dirty="0">
                <a:solidFill>
                  <a:srgbClr val="2896BB"/>
                </a:solidFill>
                <a:latin typeface="Roboto" pitchFamily="34" charset="0"/>
                <a:ea typeface="Roboto" pitchFamily="34" charset="-122"/>
                <a:cs typeface="Roboto" pitchFamily="34" charset="-120"/>
              </a:rPr>
              <a:t>Week commencing</a:t>
            </a:r>
            <a:endParaRPr lang="en-US" dirty="0"/>
          </a:p>
        </p:txBody>
      </p:sp>
      <p:sp>
        <p:nvSpPr>
          <p:cNvPr id="7" name="Object 6"/>
          <p:cNvSpPr/>
          <p:nvPr/>
        </p:nvSpPr>
        <p:spPr>
          <a:xfrm>
            <a:off x="761810" y="2328131"/>
            <a:ext cx="3456711" cy="18792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Impressions</a:t>
            </a:r>
            <a:endParaRPr lang="en-US" dirty="0"/>
          </a:p>
        </p:txBody>
      </p:sp>
      <p:sp>
        <p:nvSpPr>
          <p:cNvPr id="8" name="Object 7"/>
          <p:cNvSpPr/>
          <p:nvPr/>
        </p:nvSpPr>
        <p:spPr>
          <a:xfrm>
            <a:off x="761810" y="2526767"/>
            <a:ext cx="3456711" cy="18792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Clicks</a:t>
            </a:r>
            <a:endParaRPr lang="en-US" dirty="0"/>
          </a:p>
        </p:txBody>
      </p:sp>
      <p:sp>
        <p:nvSpPr>
          <p:cNvPr id="9" name="Object 8"/>
          <p:cNvSpPr/>
          <p:nvPr/>
        </p:nvSpPr>
        <p:spPr>
          <a:xfrm>
            <a:off x="761810" y="2725403"/>
            <a:ext cx="3456711" cy="18792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Media cost</a:t>
            </a:r>
            <a:endParaRPr lang="en-US" dirty="0"/>
          </a:p>
        </p:txBody>
      </p:sp>
      <p:sp>
        <p:nvSpPr>
          <p:cNvPr id="10" name="Object 9"/>
          <p:cNvSpPr/>
          <p:nvPr/>
        </p:nvSpPr>
        <p:spPr>
          <a:xfrm>
            <a:off x="761810" y="2924039"/>
            <a:ext cx="3456711" cy="18792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Website Traffic</a:t>
            </a:r>
            <a:endParaRPr lang="en-US" dirty="0"/>
          </a:p>
        </p:txBody>
      </p:sp>
      <p:sp>
        <p:nvSpPr>
          <p:cNvPr id="11" name="Object 10"/>
          <p:cNvSpPr/>
          <p:nvPr/>
        </p:nvSpPr>
        <p:spPr>
          <a:xfrm>
            <a:off x="761810" y="3122675"/>
            <a:ext cx="3456711" cy="18792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Website Conversions</a:t>
            </a:r>
            <a:endParaRPr lang="en-US" dirty="0"/>
          </a:p>
        </p:txBody>
      </p:sp>
      <p:sp>
        <p:nvSpPr>
          <p:cNvPr id="12" name="Object 11"/>
          <p:cNvSpPr/>
          <p:nvPr/>
        </p:nvSpPr>
        <p:spPr>
          <a:xfrm>
            <a:off x="761810" y="3321311"/>
            <a:ext cx="3456711" cy="18792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Total Revenue</a:t>
            </a:r>
            <a:endParaRPr lang="en-US" dirty="0"/>
          </a:p>
        </p:txBody>
      </p:sp>
      <p:sp>
        <p:nvSpPr>
          <p:cNvPr id="13" name="Object 12"/>
          <p:cNvSpPr/>
          <p:nvPr/>
        </p:nvSpPr>
        <p:spPr>
          <a:xfrm>
            <a:off x="761810" y="3519947"/>
            <a:ext cx="3456711" cy="18792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Conversion rate</a:t>
            </a:r>
            <a:endParaRPr lang="en-US" dirty="0"/>
          </a:p>
        </p:txBody>
      </p:sp>
      <p:sp>
        <p:nvSpPr>
          <p:cNvPr id="14" name="Object 13"/>
          <p:cNvSpPr/>
          <p:nvPr/>
        </p:nvSpPr>
        <p:spPr>
          <a:xfrm>
            <a:off x="4285178" y="1580755"/>
            <a:ext cx="3618595" cy="4799400"/>
          </a:xfrm>
          <a:prstGeom prst="rect">
            <a:avLst/>
          </a:prstGeom>
          <a:solidFill>
            <a:srgbClr val="9AD2CB">
              <a:alpha val="30000"/>
            </a:srgbClr>
          </a:solidFill>
        </p:spPr>
      </p:sp>
      <p:sp>
        <p:nvSpPr>
          <p:cNvPr id="15" name="Object 14"/>
          <p:cNvSpPr/>
          <p:nvPr/>
        </p:nvSpPr>
        <p:spPr>
          <a:xfrm>
            <a:off x="4570857" y="1818225"/>
            <a:ext cx="3456711" cy="213961"/>
          </a:xfrm>
          <a:prstGeom prst="rect">
            <a:avLst/>
          </a:prstGeom>
          <a:noFill/>
        </p:spPr>
        <p:txBody>
          <a:bodyPr wrap="square" lIns="0" tIns="0" rIns="0" bIns="0" rtlCol="0" anchor="t"/>
          <a:lstStyle/>
          <a:p>
            <a:pPr algn="l">
              <a:lnSpc>
                <a:spcPts val="1685"/>
              </a:lnSpc>
              <a:buNone/>
            </a:pPr>
            <a:r>
              <a:rPr lang="en-US" sz="1250" b="1" kern="0" spc="125" dirty="0">
                <a:solidFill>
                  <a:srgbClr val="004F98"/>
                </a:solidFill>
                <a:latin typeface="Roboto" pitchFamily="34" charset="0"/>
                <a:ea typeface="Roboto" pitchFamily="34" charset="-122"/>
                <a:cs typeface="Roboto" pitchFamily="34" charset="-120"/>
              </a:rPr>
              <a:t>MARKET</a:t>
            </a:r>
            <a:endParaRPr lang="en-US" dirty="0"/>
          </a:p>
        </p:txBody>
      </p:sp>
      <p:sp>
        <p:nvSpPr>
          <p:cNvPr id="16" name="Object 15"/>
          <p:cNvSpPr/>
          <p:nvPr/>
        </p:nvSpPr>
        <p:spPr>
          <a:xfrm>
            <a:off x="4570858" y="2129495"/>
            <a:ext cx="2970586" cy="993179"/>
          </a:xfrm>
          <a:prstGeom prst="rect">
            <a:avLst/>
          </a:prstGeom>
          <a:noFill/>
        </p:spPr>
        <p:txBody>
          <a:bodyPr wrap="square" lIns="0" tIns="0" rIns="0" bIns="0" rtlCol="0" anchor="t"/>
          <a:lstStyle/>
          <a:p>
            <a:pPr algn="l">
              <a:lnSpc>
                <a:spcPts val="1481"/>
              </a:lnSpc>
              <a:spcBef>
                <a:spcPts val="752"/>
              </a:spcBef>
              <a:buNone/>
            </a:pPr>
            <a:r>
              <a:rPr lang="en-US" sz="948" b="1" kern="0" spc="29" dirty="0">
                <a:solidFill>
                  <a:srgbClr val="2896BB"/>
                </a:solidFill>
                <a:latin typeface="Roboto" pitchFamily="34" charset="0"/>
                <a:ea typeface="Roboto" pitchFamily="34" charset="-122"/>
                <a:cs typeface="Roboto" pitchFamily="34" charset="-120"/>
              </a:rPr>
              <a:t>Dataset covers a period of 33 weeks, from 27-Jun-22 to 6-Feb-23</a:t>
            </a:r>
            <a:endParaRPr lang="en-US" dirty="0"/>
          </a:p>
        </p:txBody>
      </p:sp>
      <p:sp>
        <p:nvSpPr>
          <p:cNvPr id="17" name="Object 16"/>
          <p:cNvSpPr/>
          <p:nvPr/>
        </p:nvSpPr>
        <p:spPr>
          <a:xfrm>
            <a:off x="8094226" y="1580755"/>
            <a:ext cx="3618595" cy="4799400"/>
          </a:xfrm>
          <a:prstGeom prst="rect">
            <a:avLst/>
          </a:prstGeom>
          <a:solidFill>
            <a:srgbClr val="9AD2CB">
              <a:alpha val="30000"/>
            </a:srgbClr>
          </a:solidFill>
        </p:spPr>
      </p:sp>
      <p:sp>
        <p:nvSpPr>
          <p:cNvPr id="18" name="Object 17"/>
          <p:cNvSpPr/>
          <p:nvPr/>
        </p:nvSpPr>
        <p:spPr>
          <a:xfrm>
            <a:off x="8379905" y="1818225"/>
            <a:ext cx="3456711" cy="213961"/>
          </a:xfrm>
          <a:prstGeom prst="rect">
            <a:avLst/>
          </a:prstGeom>
          <a:noFill/>
        </p:spPr>
        <p:txBody>
          <a:bodyPr wrap="square" lIns="0" tIns="0" rIns="0" bIns="0" rtlCol="0" anchor="t"/>
          <a:lstStyle/>
          <a:p>
            <a:pPr algn="l">
              <a:lnSpc>
                <a:spcPts val="1685"/>
              </a:lnSpc>
              <a:buNone/>
            </a:pPr>
            <a:r>
              <a:rPr lang="en-US" sz="1250" b="1" kern="0" spc="125" dirty="0">
                <a:solidFill>
                  <a:srgbClr val="004F98"/>
                </a:solidFill>
                <a:latin typeface="Roboto" pitchFamily="34" charset="0"/>
                <a:ea typeface="Roboto" pitchFamily="34" charset="-122"/>
                <a:cs typeface="Roboto" pitchFamily="34" charset="-120"/>
              </a:rPr>
              <a:t>DATA FEATURES</a:t>
            </a:r>
            <a:endParaRPr lang="en-US" dirty="0"/>
          </a:p>
        </p:txBody>
      </p:sp>
      <p:sp>
        <p:nvSpPr>
          <p:cNvPr id="19" name="Object 18"/>
          <p:cNvSpPr/>
          <p:nvPr/>
        </p:nvSpPr>
        <p:spPr>
          <a:xfrm>
            <a:off x="8379905" y="2129496"/>
            <a:ext cx="3456711" cy="187923"/>
          </a:xfrm>
          <a:prstGeom prst="rect">
            <a:avLst/>
          </a:prstGeom>
          <a:noFill/>
        </p:spPr>
        <p:txBody>
          <a:bodyPr wrap="square" lIns="0" tIns="0" rIns="0" bIns="0" rtlCol="0" anchor="t"/>
          <a:lstStyle/>
          <a:p>
            <a:pPr algn="l">
              <a:lnSpc>
                <a:spcPts val="1481"/>
              </a:lnSpc>
              <a:spcBef>
                <a:spcPts val="752"/>
              </a:spcBef>
              <a:buNone/>
            </a:pPr>
            <a:r>
              <a:rPr lang="en-US" sz="948" b="1" u="sng" kern="0" spc="29" dirty="0">
                <a:solidFill>
                  <a:srgbClr val="2896BB"/>
                </a:solidFill>
                <a:latin typeface="Roboto" pitchFamily="34" charset="0"/>
                <a:ea typeface="Roboto" pitchFamily="34" charset="-122"/>
                <a:cs typeface="Roboto" pitchFamily="34" charset="-120"/>
              </a:rPr>
              <a:t>Categorical features:</a:t>
            </a:r>
            <a:endParaRPr lang="en-US" dirty="0"/>
          </a:p>
        </p:txBody>
      </p:sp>
      <p:sp>
        <p:nvSpPr>
          <p:cNvPr id="20" name="Object 19"/>
          <p:cNvSpPr/>
          <p:nvPr/>
        </p:nvSpPr>
        <p:spPr>
          <a:xfrm>
            <a:off x="8379905" y="2351045"/>
            <a:ext cx="3205637" cy="3898926"/>
          </a:xfrm>
          <a:prstGeom prst="rect">
            <a:avLst/>
          </a:prstGeom>
          <a:noFill/>
        </p:spPr>
        <p:txBody>
          <a:bodyPr wrap="square" lIns="0" tIns="0" rIns="0" bIns="0" rtlCol="0" anchor="t"/>
          <a:lstStyle/>
          <a:p>
            <a:pPr lvl="1" algn="l">
              <a:lnSpc>
                <a:spcPts val="1394"/>
              </a:lnSpc>
              <a:spcBef>
                <a:spcPts val="260"/>
              </a:spcBef>
              <a:buNone/>
            </a:pPr>
            <a:r>
              <a:rPr lang="en-US" sz="893" kern="0" spc="27" dirty="0">
                <a:solidFill>
                  <a:srgbClr val="2896BB"/>
                </a:solidFill>
                <a:latin typeface="Roboto" pitchFamily="34" charset="0"/>
                <a:ea typeface="Roboto" pitchFamily="34" charset="-122"/>
                <a:cs typeface="Roboto" pitchFamily="34" charset="-120"/>
              </a:rPr>
              <a:t> Week commencing (date)</a:t>
            </a:r>
          </a:p>
          <a:p>
            <a:pPr algn="l">
              <a:lnSpc>
                <a:spcPts val="1481"/>
              </a:lnSpc>
              <a:spcBef>
                <a:spcPts val="107"/>
              </a:spcBef>
              <a:buNone/>
            </a:pPr>
            <a:r>
              <a:rPr lang="en-US" sz="948" b="1" u="sng" kern="0" spc="29" dirty="0">
                <a:solidFill>
                  <a:srgbClr val="2896BB"/>
                </a:solidFill>
                <a:latin typeface="Roboto" pitchFamily="34" charset="0"/>
                <a:ea typeface="Roboto" pitchFamily="34" charset="-122"/>
                <a:cs typeface="Roboto" pitchFamily="34" charset="-120"/>
              </a:rPr>
              <a:t>Continuous numerical features:</a:t>
            </a:r>
          </a:p>
          <a:p>
            <a:pPr lvl="1">
              <a:lnSpc>
                <a:spcPts val="1394"/>
              </a:lnSpc>
              <a:spcBef>
                <a:spcPts val="260"/>
              </a:spcBef>
            </a:pPr>
            <a:r>
              <a:rPr lang="en-US" sz="893" kern="0" spc="27" dirty="0">
                <a:solidFill>
                  <a:srgbClr val="2896BB"/>
                </a:solidFill>
                <a:latin typeface="Roboto" pitchFamily="34" charset="0"/>
                <a:ea typeface="Roboto" pitchFamily="34" charset="-122"/>
                <a:cs typeface="Roboto" pitchFamily="34" charset="-120"/>
              </a:rPr>
              <a:t>Impressions (number of times an ad is displayed)</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Clicks (number of times an ad is clicked)</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Media cost (cost of running the ad campaign)</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Website Traffic (number of visits to the website)</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Website Conversions (number of successful conversions on the website)</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Total Revenue (revenue generated from the website)</a:t>
            </a:r>
          </a:p>
          <a:p>
            <a:pPr>
              <a:lnSpc>
                <a:spcPts val="1394"/>
              </a:lnSpc>
              <a:spcBef>
                <a:spcPts val="284"/>
              </a:spcBef>
            </a:pPr>
            <a:r>
              <a:rPr lang="en-US" sz="893" b="1" u="sng" kern="0" spc="27" dirty="0">
                <a:solidFill>
                  <a:srgbClr val="2896BB"/>
                </a:solidFill>
                <a:latin typeface="Roboto" pitchFamily="34" charset="0"/>
                <a:ea typeface="Roboto" pitchFamily="34" charset="-122"/>
                <a:cs typeface="Roboto" pitchFamily="34" charset="-120"/>
              </a:rPr>
              <a:t>Ratio features:</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Conversion rate (ratio of the number of successful conversions to the number of website visits)</a:t>
            </a:r>
          </a:p>
          <a:p>
            <a:pPr>
              <a:lnSpc>
                <a:spcPts val="1394"/>
              </a:lnSpc>
              <a:spcBef>
                <a:spcPts val="284"/>
              </a:spcBef>
            </a:pPr>
            <a:r>
              <a:rPr lang="en-US" sz="893" b="1" u="sng" kern="0" spc="27" dirty="0">
                <a:solidFill>
                  <a:srgbClr val="2896BB"/>
                </a:solidFill>
                <a:latin typeface="Roboto" pitchFamily="34" charset="0"/>
                <a:ea typeface="Roboto" pitchFamily="34" charset="-122"/>
                <a:cs typeface="Roboto" pitchFamily="34" charset="-120"/>
              </a:rPr>
              <a:t>Derived features:</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Revenue per click (RPC) = Total Revenue / Clicks</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Website conversion rate (WCR) = Website Conversions / Website Traffic</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437915"/>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4" name="Object 3"/>
          <p:cNvSpPr/>
          <p:nvPr/>
        </p:nvSpPr>
        <p:spPr>
          <a:xfrm>
            <a:off x="476131" y="1016688"/>
            <a:ext cx="12188952" cy="316032"/>
          </a:xfrm>
          <a:prstGeom prst="rect">
            <a:avLst/>
          </a:prstGeom>
          <a:noFill/>
        </p:spPr>
        <p:txBody>
          <a:bodyPr wrap="square" lIns="0" tIns="0" rIns="0" bIns="0" rtlCol="0" anchor="t"/>
          <a:lstStyle/>
          <a:p>
            <a:pPr algn="l">
              <a:lnSpc>
                <a:spcPts val="2489"/>
              </a:lnSpc>
              <a:spcBef>
                <a:spcPts val="672"/>
              </a:spcBef>
              <a:buNone/>
            </a:pPr>
            <a:r>
              <a:rPr lang="en-US" sz="1594" b="1" kern="0" spc="48" dirty="0">
                <a:solidFill>
                  <a:srgbClr val="2896BB"/>
                </a:solidFill>
                <a:latin typeface="Roboto" pitchFamily="34" charset="0"/>
                <a:ea typeface="Roboto" pitchFamily="34" charset="-122"/>
                <a:cs typeface="Roboto" pitchFamily="34" charset="-120"/>
              </a:rPr>
              <a:t>Website Traffic Trend</a:t>
            </a:r>
            <a:endParaRPr lang="en-US" dirty="0"/>
          </a:p>
        </p:txBody>
      </p:sp>
      <p:sp>
        <p:nvSpPr>
          <p:cNvPr id="5" name="Object 4"/>
          <p:cNvSpPr/>
          <p:nvPr/>
        </p:nvSpPr>
        <p:spPr>
          <a:xfrm>
            <a:off x="571357" y="1974455"/>
            <a:ext cx="5131859" cy="806248"/>
          </a:xfrm>
          <a:prstGeom prst="rect">
            <a:avLst/>
          </a:prstGeom>
          <a:noFill/>
        </p:spPr>
        <p:txBody>
          <a:bodyPr wrap="square" lIns="0" tIns="0" rIns="0" bIns="0" rtlCol="0" anchor="t"/>
          <a:lstStyle/>
          <a:p>
            <a:pPr algn="l">
              <a:lnSpc>
                <a:spcPts val="1898"/>
              </a:lnSpc>
              <a:buNone/>
            </a:pPr>
            <a:r>
              <a:rPr lang="en-US" sz="1215" kern="0" spc="37" dirty="0">
                <a:solidFill>
                  <a:srgbClr val="2896BB"/>
                </a:solidFill>
                <a:latin typeface="Roboto" pitchFamily="34" charset="0"/>
                <a:ea typeface="Roboto" pitchFamily="34" charset="-122"/>
                <a:cs typeface="Roboto" pitchFamily="34" charset="-120"/>
              </a:rPr>
              <a:t>There are peaks and dips in website traffic during certain months of the year, with traffic generally increasing towards the end of the year and decreasing at the beginning of the year.</a:t>
            </a:r>
            <a:endParaRPr lang="en-US" dirty="0"/>
          </a:p>
        </p:txBody>
      </p:sp>
      <p:sp>
        <p:nvSpPr>
          <p:cNvPr id="6" name="Object 5"/>
          <p:cNvSpPr/>
          <p:nvPr/>
        </p:nvSpPr>
        <p:spPr>
          <a:xfrm>
            <a:off x="571357" y="3979082"/>
            <a:ext cx="5298162" cy="722677"/>
          </a:xfrm>
          <a:prstGeom prst="rect">
            <a:avLst/>
          </a:prstGeom>
          <a:noFill/>
        </p:spPr>
        <p:txBody>
          <a:bodyPr wrap="square" lIns="0" tIns="0" rIns="0" bIns="0" rtlCol="0" anchor="t"/>
          <a:lstStyle/>
          <a:p>
            <a:pPr algn="l">
              <a:lnSpc>
                <a:spcPts val="1898"/>
              </a:lnSpc>
              <a:spcBef>
                <a:spcPts val="970"/>
              </a:spcBef>
              <a:buNone/>
            </a:pPr>
            <a:r>
              <a:rPr lang="en-US" sz="1215" kern="0" spc="37" dirty="0">
                <a:solidFill>
                  <a:srgbClr val="2896BB"/>
                </a:solidFill>
                <a:latin typeface="Roboto" pitchFamily="34" charset="0"/>
                <a:ea typeface="Roboto" pitchFamily="34" charset="-122"/>
                <a:cs typeface="Roboto" pitchFamily="34" charset="-120"/>
              </a:rPr>
              <a:t>This seasonal pattern could be driven by a number of factors, such as holiday shopping, changes in consumer behavior or preferences, or weather patterns.</a:t>
            </a:r>
            <a:endParaRPr lang="en-US" dirty="0"/>
          </a:p>
        </p:txBody>
      </p:sp>
      <p:sp>
        <p:nvSpPr>
          <p:cNvPr id="7" name="Object 6"/>
          <p:cNvSpPr/>
          <p:nvPr/>
        </p:nvSpPr>
        <p:spPr>
          <a:xfrm>
            <a:off x="571357" y="2840654"/>
            <a:ext cx="5298162" cy="963570"/>
          </a:xfrm>
          <a:prstGeom prst="rect">
            <a:avLst/>
          </a:prstGeom>
          <a:noFill/>
        </p:spPr>
        <p:txBody>
          <a:bodyPr wrap="square" lIns="0" tIns="0" rIns="0" bIns="0" rtlCol="0" anchor="t"/>
          <a:lstStyle/>
          <a:p>
            <a:pPr algn="l">
              <a:lnSpc>
                <a:spcPts val="1898"/>
              </a:lnSpc>
              <a:spcBef>
                <a:spcPts val="970"/>
              </a:spcBef>
              <a:buNone/>
            </a:pPr>
            <a:r>
              <a:rPr lang="en-US" sz="1215" kern="0" spc="37" dirty="0">
                <a:solidFill>
                  <a:srgbClr val="2896BB"/>
                </a:solidFill>
                <a:latin typeface="Roboto" pitchFamily="34" charset="0"/>
                <a:ea typeface="Roboto" pitchFamily="34" charset="-122"/>
                <a:cs typeface="Roboto" pitchFamily="34" charset="-120"/>
              </a:rPr>
              <a:t>Upward trend in website traffic suggests that the website is likely gaining more visibility or becoming more popular over time. However, there are also some fluctuations in traffic from week to week, and the pattern is not entirely consistent.</a:t>
            </a:r>
            <a:endParaRPr lang="en-US" dirty="0"/>
          </a:p>
        </p:txBody>
      </p:sp>
      <p:sp>
        <p:nvSpPr>
          <p:cNvPr id="8" name="Object 7"/>
          <p:cNvSpPr/>
          <p:nvPr/>
        </p:nvSpPr>
        <p:spPr>
          <a:xfrm>
            <a:off x="571357" y="4875930"/>
            <a:ext cx="5298162" cy="1016540"/>
          </a:xfrm>
          <a:prstGeom prst="rect">
            <a:avLst/>
          </a:prstGeom>
          <a:noFill/>
        </p:spPr>
        <p:txBody>
          <a:bodyPr wrap="square" lIns="0" tIns="0" rIns="0" bIns="0" rtlCol="0" anchor="t"/>
          <a:lstStyle/>
          <a:p>
            <a:pPr algn="l">
              <a:lnSpc>
                <a:spcPts val="2003"/>
              </a:lnSpc>
              <a:spcBef>
                <a:spcPts val="943"/>
              </a:spcBef>
              <a:buNone/>
            </a:pPr>
            <a:r>
              <a:rPr lang="en-US" sz="1283" kern="0" spc="38" dirty="0">
                <a:solidFill>
                  <a:srgbClr val="2896BB"/>
                </a:solidFill>
                <a:latin typeface="Roboto" pitchFamily="34" charset="0"/>
                <a:ea typeface="Roboto" pitchFamily="34" charset="-122"/>
                <a:cs typeface="Roboto" pitchFamily="34" charset="-120"/>
              </a:rPr>
              <a:t>While higher traffic can increase the potential for revenue or conversions, the actual conversion rate (the percentage of visitors who take a desired action, such as making a purchase)</a:t>
            </a:r>
            <a:endParaRPr lang="en-US" dirty="0"/>
          </a:p>
        </p:txBody>
      </p:sp>
      <p:pic>
        <p:nvPicPr>
          <p:cNvPr id="9" name="Object 8" descr="preencoded.png"/>
          <p:cNvPicPr>
            <a:picLocks noChangeAspect="1"/>
          </p:cNvPicPr>
          <p:nvPr/>
        </p:nvPicPr>
        <p:blipFill>
          <a:blip r:embed="rId5"/>
          <a:srcRect t="416" b="416"/>
          <a:stretch/>
        </p:blipFill>
        <p:spPr>
          <a:xfrm>
            <a:off x="5847652" y="1725104"/>
            <a:ext cx="5736961" cy="46945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294701" y="1609323"/>
            <a:ext cx="7512849" cy="4961724"/>
          </a:xfrm>
          <a:prstGeom prst="rect">
            <a:avLst/>
          </a:prstGeom>
        </p:spPr>
      </p:pic>
      <p:pic>
        <p:nvPicPr>
          <p:cNvPr id="3" name="Object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85704" cy="1437915"/>
          </a:xfrm>
          <a:prstGeom prst="rect">
            <a:avLst/>
          </a:prstGeom>
        </p:spPr>
      </p:pic>
      <p:sp>
        <p:nvSpPr>
          <p:cNvPr id="4" name="Object 3"/>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5" name="Object 4"/>
          <p:cNvSpPr/>
          <p:nvPr/>
        </p:nvSpPr>
        <p:spPr>
          <a:xfrm>
            <a:off x="476131" y="1016688"/>
            <a:ext cx="12188952" cy="316032"/>
          </a:xfrm>
          <a:prstGeom prst="rect">
            <a:avLst/>
          </a:prstGeom>
          <a:noFill/>
        </p:spPr>
        <p:txBody>
          <a:bodyPr wrap="square" lIns="0" tIns="0" rIns="0" bIns="0" rtlCol="0" anchor="t"/>
          <a:lstStyle/>
          <a:p>
            <a:pPr algn="l">
              <a:lnSpc>
                <a:spcPts val="2489"/>
              </a:lnSpc>
              <a:spcBef>
                <a:spcPts val="672"/>
              </a:spcBef>
              <a:buNone/>
            </a:pPr>
            <a:r>
              <a:rPr lang="en-US" sz="1594" b="1" kern="0" spc="48" dirty="0">
                <a:solidFill>
                  <a:srgbClr val="2896BB"/>
                </a:solidFill>
                <a:latin typeface="Roboto" pitchFamily="34" charset="0"/>
                <a:ea typeface="Roboto" pitchFamily="34" charset="-122"/>
                <a:cs typeface="Roboto" pitchFamily="34" charset="-120"/>
              </a:rPr>
              <a:t>Correlation between media cost and the number of clicks</a:t>
            </a:r>
            <a:endParaRPr lang="en-US" dirty="0"/>
          </a:p>
        </p:txBody>
      </p:sp>
      <p:sp>
        <p:nvSpPr>
          <p:cNvPr id="6" name="Object 5"/>
          <p:cNvSpPr/>
          <p:nvPr/>
        </p:nvSpPr>
        <p:spPr>
          <a:xfrm>
            <a:off x="466608" y="1737283"/>
            <a:ext cx="3770957" cy="1189583"/>
          </a:xfrm>
          <a:prstGeom prst="rect">
            <a:avLst/>
          </a:prstGeom>
          <a:noFill/>
        </p:spPr>
        <p:txBody>
          <a:bodyPr wrap="square" lIns="0" tIns="0" rIns="0" bIns="0" rtlCol="0" anchor="t"/>
          <a:lstStyle/>
          <a:p>
            <a:pPr algn="l">
              <a:lnSpc>
                <a:spcPts val="1874"/>
              </a:lnSpc>
              <a:buNone/>
            </a:pPr>
            <a:r>
              <a:rPr lang="en-US" sz="1200" kern="0" spc="36" dirty="0">
                <a:solidFill>
                  <a:srgbClr val="2896BB"/>
                </a:solidFill>
                <a:latin typeface="Roboto" pitchFamily="34" charset="0"/>
                <a:ea typeface="Roboto" pitchFamily="34" charset="-122"/>
                <a:cs typeface="Roboto" pitchFamily="34" charset="-120"/>
              </a:rPr>
              <a:t>A positive correlation between media cost and the number of clicks received. This suggests that when more money is spent on media, there is an increase in the number of clicks that the website receives. </a:t>
            </a:r>
            <a:endParaRPr lang="en-US" dirty="0"/>
          </a:p>
        </p:txBody>
      </p:sp>
      <p:sp>
        <p:nvSpPr>
          <p:cNvPr id="7" name="Object 6"/>
          <p:cNvSpPr/>
          <p:nvPr/>
        </p:nvSpPr>
        <p:spPr>
          <a:xfrm>
            <a:off x="466608" y="3078782"/>
            <a:ext cx="3770957" cy="1263979"/>
          </a:xfrm>
          <a:prstGeom prst="rect">
            <a:avLst/>
          </a:prstGeom>
          <a:noFill/>
        </p:spPr>
        <p:txBody>
          <a:bodyPr wrap="square" lIns="0" tIns="0" rIns="0" bIns="0" rtlCol="0" anchor="t"/>
          <a:lstStyle/>
          <a:p>
            <a:pPr algn="l">
              <a:lnSpc>
                <a:spcPts val="1991"/>
              </a:lnSpc>
              <a:spcBef>
                <a:spcPts val="1173"/>
              </a:spcBef>
              <a:buNone/>
            </a:pPr>
            <a:r>
              <a:rPr lang="en-US" sz="1200" kern="0" spc="38" dirty="0">
                <a:solidFill>
                  <a:srgbClr val="2896BB"/>
                </a:solidFill>
                <a:latin typeface="Roboto" pitchFamily="34" charset="0"/>
                <a:ea typeface="Roboto" pitchFamily="34" charset="-122"/>
                <a:cs typeface="Roboto" pitchFamily="34" charset="-120"/>
              </a:rPr>
              <a:t>This trend could be a result of a number of factors, such as more visibility for the website due to increased ad spend, better ad targeting leading to more clicks, or a combination of both.</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437915"/>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4" name="Object 3"/>
          <p:cNvSpPr/>
          <p:nvPr/>
        </p:nvSpPr>
        <p:spPr>
          <a:xfrm>
            <a:off x="476131" y="1016688"/>
            <a:ext cx="12188952" cy="316032"/>
          </a:xfrm>
          <a:prstGeom prst="rect">
            <a:avLst/>
          </a:prstGeom>
          <a:noFill/>
        </p:spPr>
        <p:txBody>
          <a:bodyPr wrap="square" lIns="0" tIns="0" rIns="0" bIns="0" rtlCol="0" anchor="t"/>
          <a:lstStyle/>
          <a:p>
            <a:pPr algn="l">
              <a:lnSpc>
                <a:spcPts val="2489"/>
              </a:lnSpc>
              <a:spcBef>
                <a:spcPts val="672"/>
              </a:spcBef>
              <a:buNone/>
            </a:pPr>
            <a:r>
              <a:rPr lang="en-US" sz="1594" b="1" kern="0" spc="48" dirty="0">
                <a:solidFill>
                  <a:srgbClr val="2896BB"/>
                </a:solidFill>
                <a:latin typeface="Roboto" pitchFamily="34" charset="0"/>
                <a:ea typeface="Roboto" pitchFamily="34" charset="-122"/>
                <a:cs typeface="Roboto" pitchFamily="34" charset="-120"/>
              </a:rPr>
              <a:t>Correlation coefficient between website traffic and total revenue</a:t>
            </a:r>
            <a:endParaRPr lang="en-US" b="1" dirty="0"/>
          </a:p>
        </p:txBody>
      </p:sp>
      <p:sp>
        <p:nvSpPr>
          <p:cNvPr id="5" name="Object 4"/>
          <p:cNvSpPr/>
          <p:nvPr/>
        </p:nvSpPr>
        <p:spPr>
          <a:xfrm>
            <a:off x="587741" y="1683167"/>
            <a:ext cx="4800278" cy="1016540"/>
          </a:xfrm>
          <a:prstGeom prst="rect">
            <a:avLst/>
          </a:prstGeom>
          <a:noFill/>
        </p:spPr>
        <p:txBody>
          <a:bodyPr wrap="square" lIns="0" tIns="0" rIns="0" bIns="0" rtlCol="0" anchor="t"/>
          <a:lstStyle/>
          <a:p>
            <a:pPr algn="l">
              <a:lnSpc>
                <a:spcPts val="2003"/>
              </a:lnSpc>
              <a:buNone/>
            </a:pPr>
            <a:r>
              <a:rPr lang="en-US" sz="1283" kern="0" spc="38" dirty="0">
                <a:solidFill>
                  <a:srgbClr val="2896BB"/>
                </a:solidFill>
                <a:latin typeface="Roboto" pitchFamily="34" charset="0"/>
                <a:ea typeface="Roboto" pitchFamily="34" charset="-122"/>
                <a:cs typeface="Roboto" pitchFamily="34" charset="-120"/>
              </a:rPr>
              <a:t>A correlation coefficient of 0.5118 between website traffic and total revenue indicates a positive correlation between the two variables, but the strength of the correlation is moderate, not strong.</a:t>
            </a:r>
            <a:endParaRPr lang="en-US" dirty="0"/>
          </a:p>
        </p:txBody>
      </p:sp>
      <p:sp>
        <p:nvSpPr>
          <p:cNvPr id="6" name="Object 5"/>
          <p:cNvSpPr/>
          <p:nvPr/>
        </p:nvSpPr>
        <p:spPr>
          <a:xfrm>
            <a:off x="587741" y="2832279"/>
            <a:ext cx="4800278" cy="1778944"/>
          </a:xfrm>
          <a:prstGeom prst="rect">
            <a:avLst/>
          </a:prstGeom>
          <a:noFill/>
        </p:spPr>
        <p:txBody>
          <a:bodyPr wrap="square" lIns="0" tIns="0" rIns="0" bIns="0" rtlCol="0" anchor="t"/>
          <a:lstStyle/>
          <a:p>
            <a:pPr algn="l">
              <a:lnSpc>
                <a:spcPts val="2003"/>
              </a:lnSpc>
              <a:spcBef>
                <a:spcPts val="1024"/>
              </a:spcBef>
              <a:buNone/>
            </a:pPr>
            <a:r>
              <a:rPr lang="en-US" sz="1283" kern="0" spc="38" dirty="0">
                <a:solidFill>
                  <a:srgbClr val="2896BB"/>
                </a:solidFill>
                <a:latin typeface="Roboto" pitchFamily="34" charset="0"/>
                <a:ea typeface="Roboto" pitchFamily="34" charset="-122"/>
                <a:cs typeface="Roboto" pitchFamily="34" charset="-120"/>
              </a:rPr>
              <a:t>A coefficient of 1 would indicate a perfect positive correlation, while a coefficient of 0 would indicate no correlation, and a coefficient of -1 would indicate a perfect negative correlation. In this case, a coefficient of 0.5118 indicates that as website traffic increases, total revenue is likely to increase as well, but the relationship between the two variables is not extremely strong.</a:t>
            </a:r>
            <a:endParaRPr lang="en-US" dirty="0"/>
          </a:p>
        </p:txBody>
      </p:sp>
      <p:sp>
        <p:nvSpPr>
          <p:cNvPr id="7" name="Object 6"/>
          <p:cNvSpPr/>
          <p:nvPr/>
        </p:nvSpPr>
        <p:spPr>
          <a:xfrm>
            <a:off x="587741" y="4743796"/>
            <a:ext cx="4800278" cy="1270674"/>
          </a:xfrm>
          <a:prstGeom prst="rect">
            <a:avLst/>
          </a:prstGeom>
          <a:noFill/>
        </p:spPr>
        <p:txBody>
          <a:bodyPr wrap="square" lIns="0" tIns="0" rIns="0" bIns="0" rtlCol="0" anchor="t"/>
          <a:lstStyle/>
          <a:p>
            <a:pPr algn="l">
              <a:lnSpc>
                <a:spcPts val="2003"/>
              </a:lnSpc>
              <a:spcBef>
                <a:spcPts val="1024"/>
              </a:spcBef>
              <a:buNone/>
            </a:pPr>
            <a:r>
              <a:rPr lang="en-US" sz="1283" kern="0" spc="38" dirty="0">
                <a:solidFill>
                  <a:srgbClr val="2896BB"/>
                </a:solidFill>
                <a:latin typeface="Roboto" pitchFamily="34" charset="0"/>
                <a:ea typeface="Roboto" pitchFamily="34" charset="-122"/>
                <a:cs typeface="Roboto" pitchFamily="34" charset="-120"/>
              </a:rPr>
              <a:t>It can be assumed that the relationship between website traffic and total revenue is influenced by other factors such as the quality of the traffic, the user experience on the website, the pricing of products or services, the marketing strategies used, and so on. </a:t>
            </a:r>
            <a:endParaRPr lang="en-US" dirty="0"/>
          </a:p>
        </p:txBody>
      </p:sp>
      <p:pic>
        <p:nvPicPr>
          <p:cNvPr id="8" name="Object 7" descr="preencoded.png"/>
          <p:cNvPicPr>
            <a:picLocks noChangeAspect="1"/>
          </p:cNvPicPr>
          <p:nvPr/>
        </p:nvPicPr>
        <p:blipFill>
          <a:blip r:embed="rId5"/>
          <a:srcRect l="-3571" t="-3571" r="-3571" b="-3571"/>
          <a:stretch/>
        </p:blipFill>
        <p:spPr>
          <a:xfrm>
            <a:off x="5142214" y="1559522"/>
            <a:ext cx="6924474" cy="51275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1912</Words>
  <Application>Microsoft Office PowerPoint</Application>
  <PresentationFormat>Widescreen</PresentationFormat>
  <Paragraphs>128</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Roboto</vt:lpstr>
      <vt:lpstr>Calibri</vt:lpstr>
      <vt:lpstr>Arial</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yogita mane</cp:lastModifiedBy>
  <cp:revision>17</cp:revision>
  <dcterms:created xsi:type="dcterms:W3CDTF">2023-02-28T02:14:58Z</dcterms:created>
  <dcterms:modified xsi:type="dcterms:W3CDTF">2023-03-03T22:16:47Z</dcterms:modified>
</cp:coreProperties>
</file>